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pitchFamily="34" charset="0"/>
      <p:regular r:id="rId10"/>
    </p:embeddedFont>
    <p:embeddedFont>
      <p:font typeface="Arimo Bold" panose="020B0704020202020204" pitchFamily="34" charset="0"/>
      <p:regular r:id="rId11"/>
    </p:embeddedFont>
    <p:embeddedFont>
      <p:font typeface="Arimo Bold Italics" panose="020B0704020202090204" pitchFamily="34" charset="0"/>
      <p:regular r:id="rId12"/>
    </p:embeddedFont>
    <p:embeddedFont>
      <p:font typeface="Arimo Italics" panose="020B0604020202090204" pitchFamily="34" charset="0"/>
      <p:regular r:id="rId13"/>
    </p:embeddedFont>
    <p:embeddedFont>
      <p:font typeface="Muli Bold" pitchFamily="2" charset="0"/>
      <p:regular r:id="rId14"/>
    </p:embeddedFont>
    <p:embeddedFont>
      <p:font typeface="Muli Bold Bold" pitchFamily="2" charset="0"/>
      <p:regular r:id="rId15"/>
    </p:embeddedFont>
    <p:embeddedFont>
      <p:font typeface="Muli Bold Bold Italics" pitchFamily="2" charset="0"/>
      <p:regular r:id="rId16"/>
    </p:embeddedFont>
    <p:embeddedFont>
      <p:font typeface="Muli Bold Italics" pitchFamily="2" charset="0"/>
      <p:regular r:id="rId17"/>
    </p:embeddedFont>
    <p:embeddedFont>
      <p:font typeface="Muli Regular" pitchFamily="2" charset="0"/>
      <p:regular r:id="rId18"/>
    </p:embeddedFont>
    <p:embeddedFont>
      <p:font typeface="Muli Regular Bold" pitchFamily="2" charset="0"/>
      <p:regular r:id="rId19"/>
    </p:embeddedFont>
    <p:embeddedFont>
      <p:font typeface="Muli Regular Bold Italics" pitchFamily="2" charset="0"/>
      <p:regular r:id="rId20"/>
    </p:embeddedFont>
    <p:embeddedFont>
      <p:font typeface="Muli Regular Italics" pitchFamily="2" charset="0"/>
      <p:regular r:id="rId21"/>
    </p:embeddedFont>
    <p:embeddedFont>
      <p:font typeface="Open Sans" panose="02000000000000000000" pitchFamily="2" charset="0"/>
      <p:regular r:id="rId22"/>
    </p:embeddedFont>
    <p:embeddedFont>
      <p:font typeface="Open Sans Bold" panose="020B0806030504020204" pitchFamily="34" charset="0"/>
      <p:regular r:id="rId23"/>
    </p:embeddedFont>
    <p:embeddedFont>
      <p:font typeface="Open Sans Bold Italics" panose="020B0806030504020204" pitchFamily="34" charset="0"/>
      <p:regular r:id="rId24"/>
    </p:embeddedFont>
    <p:embeddedFont>
      <p:font typeface="Open Sans Italics" panose="020B0606030504020204" pitchFamily="34" charset="0"/>
      <p:regular r:id="rId25"/>
    </p:embeddedFont>
    <p:embeddedFont>
      <p:font typeface="Open Sans Light" panose="02000000000000000000" pitchFamily="2" charset="0"/>
      <p:regular r:id="rId26"/>
    </p:embeddedFont>
    <p:embeddedFont>
      <p:font typeface="Open Sans Light Bold" panose="020B0806030504020204" pitchFamily="34" charset="0"/>
      <p:regular r:id="rId27"/>
    </p:embeddedFont>
    <p:embeddedFont>
      <p:font typeface="Open Sans Light Bold Italics" panose="020B0806030504020204" pitchFamily="34" charset="0"/>
      <p:regular r:id="rId28"/>
    </p:embeddedFont>
    <p:embeddedFont>
      <p:font typeface="Open Sans Light Italics" panose="020B0306030504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font" Target="fonts/font9.fntdata" /><Relationship Id="rId26" Type="http://schemas.openxmlformats.org/officeDocument/2006/relationships/font" Target="fonts/font17.fntdata" /><Relationship Id="rId3" Type="http://schemas.openxmlformats.org/officeDocument/2006/relationships/slide" Target="slides/slide2.xml" /><Relationship Id="rId21" Type="http://schemas.openxmlformats.org/officeDocument/2006/relationships/font" Target="fonts/font12.fntdata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5" Type="http://schemas.openxmlformats.org/officeDocument/2006/relationships/font" Target="fonts/font16.fntdata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20" Type="http://schemas.openxmlformats.org/officeDocument/2006/relationships/font" Target="fonts/font11.fntdata" /><Relationship Id="rId29" Type="http://schemas.openxmlformats.org/officeDocument/2006/relationships/font" Target="fonts/font20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24" Type="http://schemas.openxmlformats.org/officeDocument/2006/relationships/font" Target="fonts/font15.fntdata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23" Type="http://schemas.openxmlformats.org/officeDocument/2006/relationships/font" Target="fonts/font14.fntdata" /><Relationship Id="rId28" Type="http://schemas.openxmlformats.org/officeDocument/2006/relationships/font" Target="fonts/font19.fntdata" /><Relationship Id="rId10" Type="http://schemas.openxmlformats.org/officeDocument/2006/relationships/font" Target="fonts/font1.fntdata" /><Relationship Id="rId19" Type="http://schemas.openxmlformats.org/officeDocument/2006/relationships/font" Target="fonts/font10.fntdata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5.fntdata" /><Relationship Id="rId22" Type="http://schemas.openxmlformats.org/officeDocument/2006/relationships/font" Target="fonts/font13.fntdata" /><Relationship Id="rId27" Type="http://schemas.openxmlformats.org/officeDocument/2006/relationships/font" Target="fonts/font18.fntdata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59876" y="1768102"/>
            <a:ext cx="8399424" cy="62995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5359" y="1691902"/>
            <a:ext cx="6707831" cy="279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85"/>
              </a:lnSpc>
            </a:pPr>
            <a:r>
              <a:rPr lang="en-US" sz="8603" u="sng">
                <a:solidFill>
                  <a:srgbClr val="FFFFFF"/>
                </a:solidFill>
                <a:latin typeface="Muli Bold"/>
              </a:rPr>
              <a:t>La violenza</a:t>
            </a:r>
          </a:p>
          <a:p>
            <a:pPr>
              <a:lnSpc>
                <a:spcPts val="11185"/>
              </a:lnSpc>
            </a:pPr>
            <a:r>
              <a:rPr lang="en-US" sz="8603" u="sng">
                <a:solidFill>
                  <a:srgbClr val="FFFFFF"/>
                </a:solidFill>
                <a:latin typeface="Muli Bold"/>
              </a:rPr>
              <a:t>sulle donne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5359" y="6377685"/>
            <a:ext cx="6284490" cy="168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1"/>
              </a:lnSpc>
            </a:pPr>
            <a:r>
              <a:rPr lang="en-US" sz="3215">
                <a:solidFill>
                  <a:srgbClr val="FFFFFF"/>
                </a:solidFill>
                <a:latin typeface="Muli Regular"/>
              </a:rPr>
              <a:t>25 novembre - Giornata internazionale contro la violenza sulle donne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2208" y="9182100"/>
            <a:ext cx="3357092" cy="66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1"/>
              </a:lnSpc>
            </a:pPr>
            <a:r>
              <a:rPr lang="en-US" sz="3894">
                <a:solidFill>
                  <a:srgbClr val="FFFFFF"/>
                </a:solidFill>
                <a:latin typeface="Open Sans Light Italics"/>
              </a:rPr>
              <a:t>di Teresa Mulas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8820" y="2672538"/>
            <a:ext cx="8010480" cy="54571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7622" y="914400"/>
            <a:ext cx="3988445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0000"/>
                </a:solidFill>
                <a:latin typeface="Muli Bold"/>
              </a:rPr>
              <a:t>Definizione: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22" y="2822372"/>
            <a:ext cx="8233652" cy="510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La dichiarazione delle Nazioni Unite sull’eliminazione della violenza contro le donne definisce la violenza contro le donne “qualsiasi atto di violenza di genere che provoca o possa provocare danni fisici, sessuali o psicologici alle donne, incluse le minacce di tali atti, la coercizione o la privazione arbitraria della libertà, sia che si verifichi nella vita pubblica o privata”.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DC5C2"/>
          </a:solidFill>
        </p:spPr>
      </p:sp>
      <p:sp>
        <p:nvSpPr>
          <p:cNvPr id="3" name="TextBox 3"/>
          <p:cNvSpPr txBox="1"/>
          <p:nvPr/>
        </p:nvSpPr>
        <p:spPr>
          <a:xfrm>
            <a:off x="3666887" y="942975"/>
            <a:ext cx="10954226" cy="151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000000"/>
                </a:solidFill>
                <a:latin typeface="Muli Regular"/>
              </a:rPr>
              <a:t>La violenza maschile sulle donne può assumere </a:t>
            </a:r>
            <a:r>
              <a:rPr lang="en-US" sz="4347">
                <a:solidFill>
                  <a:srgbClr val="FF0000"/>
                </a:solidFill>
                <a:latin typeface="Muli Regular Bold"/>
              </a:rPr>
              <a:t>vari aspetti e forme</a:t>
            </a:r>
            <a:r>
              <a:rPr lang="en-US" sz="4347">
                <a:solidFill>
                  <a:srgbClr val="000000"/>
                </a:solidFill>
                <a:latin typeface="Muli Regular"/>
              </a:rPr>
              <a:t>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35159" y="3298579"/>
            <a:ext cx="1421768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VIOLENZA FISICA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: atto guidato dall’intenzione di fare del male fisico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2485668" y="4208773"/>
            <a:ext cx="2325933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VIOLENZA SESSUALE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:  l’imposizione di pratiche o rapporti sessuali indesiderati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2933" y="5254628"/>
            <a:ext cx="15862135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VIOLENZA PSICOLOGICA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: tormento costante e intenzionale con l’obiettivo di sottomettere e mantenere il proprio potere e controllo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1338" y="8148955"/>
            <a:ext cx="17265323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STALKING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:  il comportamento controllante messo in atto dal persecutore nei confronti della vittima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220903" y="6980173"/>
            <a:ext cx="2272980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VIOLENZA ECONOMICA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:  il controllo diretto da parte dell’uomo delle finanze familiari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7223" y="2679154"/>
            <a:ext cx="11833554" cy="67599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83507" y="971550"/>
            <a:ext cx="13120985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Muli Regular"/>
              </a:rPr>
              <a:t>La violenza più diffusa è quella che avviene in ambito familiare. 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446" y="1187453"/>
            <a:ext cx="12169108" cy="60845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43564" y="7577455"/>
            <a:ext cx="15800872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La violenza </a:t>
            </a:r>
            <a:r>
              <a:rPr lang="en-US" sz="3200">
                <a:solidFill>
                  <a:srgbClr val="000000"/>
                </a:solidFill>
                <a:latin typeface="Muli Regular Bold"/>
              </a:rPr>
              <a:t>domestica</a:t>
            </a:r>
            <a:r>
              <a:rPr lang="en-US" sz="3200">
                <a:solidFill>
                  <a:srgbClr val="000000"/>
                </a:solidFill>
                <a:latin typeface="Muli Regular"/>
              </a:rPr>
              <a:t> consiste quindi in tante azioni diverse che hanno in comune lo scopo di dominare e controllare la donna in modo da renderla debole, impotente e completamente dipendente dall’uomo.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01237" y="2520819"/>
            <a:ext cx="7885527" cy="52453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42975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Muli Regular"/>
              </a:rPr>
              <a:t>Ma cosa fare in caso di violenza?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15584" y="8202571"/>
            <a:ext cx="7056832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CHIEDERE AIUTO.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6129" y="3507692"/>
            <a:ext cx="7015742" cy="57506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44" y="952500"/>
            <a:ext cx="14446511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Il 1522 è il numero verde istituito dal Dipartimento per le Pari Opportunità. Chiamandolo si viene indirizzati al centro anti-violenza più vicino.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76445"/>
            <a:ext cx="16230600" cy="343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6"/>
              </a:lnSpc>
            </a:pPr>
            <a:r>
              <a:rPr lang="en-US" sz="4861">
                <a:solidFill>
                  <a:srgbClr val="000000"/>
                </a:solidFill>
                <a:latin typeface="Open Sans"/>
              </a:rPr>
              <a:t>Dobbiamo ricordarci che la violenza si contrasta non solo con i mezzi legali, ma anche e soprattutto con il </a:t>
            </a:r>
            <a:r>
              <a:rPr lang="en-US" sz="4861">
                <a:solidFill>
                  <a:srgbClr val="000000"/>
                </a:solidFill>
                <a:latin typeface="Open Sans Bold"/>
              </a:rPr>
              <a:t>rispetto</a:t>
            </a:r>
            <a:r>
              <a:rPr lang="en-US" sz="4861">
                <a:solidFill>
                  <a:srgbClr val="000000"/>
                </a:solidFill>
                <a:latin typeface="Open Sans"/>
              </a:rPr>
              <a:t> e l’</a:t>
            </a:r>
            <a:r>
              <a:rPr lang="en-US" sz="4861">
                <a:solidFill>
                  <a:srgbClr val="000000"/>
                </a:solidFill>
                <a:latin typeface="Open Sans Bold"/>
              </a:rPr>
              <a:t>educazione</a:t>
            </a:r>
            <a:r>
              <a:rPr lang="en-US" sz="4861">
                <a:solidFill>
                  <a:srgbClr val="000000"/>
                </a:solidFill>
                <a:latin typeface="Open Sans"/>
              </a:rPr>
              <a:t>, che dovrebbero essere sempre alla base di tutto.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violenza sulle donne</dc:title>
  <cp:lastModifiedBy>elena manni</cp:lastModifiedBy>
  <cp:revision>3</cp:revision>
  <dcterms:created xsi:type="dcterms:W3CDTF">2006-08-16T00:00:00Z</dcterms:created>
  <dcterms:modified xsi:type="dcterms:W3CDTF">2021-11-24T19:02:07Z</dcterms:modified>
  <dc:identifier>DAEwqPXPcpk</dc:identifier>
</cp:coreProperties>
</file>