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8" r:id="rId8"/>
    <p:sldId id="266" r:id="rId9"/>
    <p:sldId id="267" r:id="rId10"/>
    <p:sldId id="269" r:id="rId11"/>
    <p:sldId id="262" r:id="rId12"/>
    <p:sldId id="263" r:id="rId13"/>
    <p:sldId id="264" r:id="rId14"/>
    <p:sldId id="265" r:id="rId15"/>
    <p:sldId id="270" r:id="rId16"/>
    <p:sldId id="27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FAA7A-E3FC-1940-936E-D802CBC4C8A1}" type="datetimeFigureOut">
              <a:rPr lang="it-IT" smtClean="0"/>
              <a:t>03/06/2022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C0748-D3C5-1D4D-91A4-D36896EA9E96}" type="slidenum">
              <a:rPr lang="it-IT" smtClean="0"/>
              <a:t>‹N›</a:t>
            </a:fld>
            <a:endParaRPr lang="it-IT"/>
          </a:p>
        </p:txBody>
      </p:sp>
    </p:spTree>
    <p:extLst>
      <p:ext uri="{BB962C8B-B14F-4D97-AF65-F5344CB8AC3E}">
        <p14:creationId xmlns:p14="http://schemas.microsoft.com/office/powerpoint/2010/main" val="384631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4A103-145C-3E43-9FA1-23D0973ADBD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05371D4-CC2A-ED4A-8C03-073A98A506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5833E5C-E695-B740-947E-58B46B0ABB12}"/>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5" name="Segnaposto piè di pagina 4">
            <a:extLst>
              <a:ext uri="{FF2B5EF4-FFF2-40B4-BE49-F238E27FC236}">
                <a16:creationId xmlns:a16="http://schemas.microsoft.com/office/drawing/2014/main" id="{014D0EC9-BC16-5641-A3EE-3B86BA6D41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4121B2-A41F-0047-864C-CCB80E0FB8AD}"/>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391896745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0CAB01-7A9B-444F-BE20-F607A54E77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09EAE8C-7ED2-4443-B8C4-B26156371F0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48F3DF-C9F3-8245-A247-922D03FFFECE}"/>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5" name="Segnaposto piè di pagina 4">
            <a:extLst>
              <a:ext uri="{FF2B5EF4-FFF2-40B4-BE49-F238E27FC236}">
                <a16:creationId xmlns:a16="http://schemas.microsoft.com/office/drawing/2014/main" id="{D5F45958-3E9A-4D4E-B806-CD966914312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B7D4C2-85D2-EA4D-AD2F-F91D70FE2C0F}"/>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347944659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40457F6-39BC-2947-81DD-F907101EA8C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CC2AE7-FB1A-8647-BA4A-1258A474C29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0E5A54-54BD-F646-90EC-E23074505A70}"/>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5" name="Segnaposto piè di pagina 4">
            <a:extLst>
              <a:ext uri="{FF2B5EF4-FFF2-40B4-BE49-F238E27FC236}">
                <a16:creationId xmlns:a16="http://schemas.microsoft.com/office/drawing/2014/main" id="{1CAE6A33-0D85-584F-918C-7BDC18F4DC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6B227C-EE03-1645-9C24-CE6320403339}"/>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729873060"/>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6EDA9E-F5DF-A04C-B154-BA6964E4242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C641CB4-F08B-3D4E-819E-2E33DE01006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3326F1-0459-BF41-BAB5-F0CC922693CE}"/>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5" name="Segnaposto piè di pagina 4">
            <a:extLst>
              <a:ext uri="{FF2B5EF4-FFF2-40B4-BE49-F238E27FC236}">
                <a16:creationId xmlns:a16="http://schemas.microsoft.com/office/drawing/2014/main" id="{4CDC37D1-FFED-6D49-9A1E-F6C5910700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4950AD-D1E7-8A4A-999C-9599C9119829}"/>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196226698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6AA2F-E644-C943-AB59-2025057023D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57A4D9-27E8-1F46-82D9-C053370D5D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97D5EF0-69D2-E843-A81D-91D409EC8F13}"/>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5" name="Segnaposto piè di pagina 4">
            <a:extLst>
              <a:ext uri="{FF2B5EF4-FFF2-40B4-BE49-F238E27FC236}">
                <a16:creationId xmlns:a16="http://schemas.microsoft.com/office/drawing/2014/main" id="{DD2CBC01-5269-BF43-AE67-9CC1967EEE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3E3B08-330E-A54A-A322-07B1337521AB}"/>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17194912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0FE5FF-DFFF-3A49-9F78-38FFF1CFDD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B12E8B-6E57-3F42-9082-7AFA59C06D3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ECE41EE-BE7F-6646-974C-5CC4788D7F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F3B3F44-5784-504F-B211-6DCAD6958B96}"/>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6" name="Segnaposto piè di pagina 5">
            <a:extLst>
              <a:ext uri="{FF2B5EF4-FFF2-40B4-BE49-F238E27FC236}">
                <a16:creationId xmlns:a16="http://schemas.microsoft.com/office/drawing/2014/main" id="{0EEE24A2-1CEF-6D4D-83A0-699C64B61B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18C9FB2-FBA4-D149-9A01-5F305E9DC02F}"/>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207431286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A855D-2F36-6C46-A31F-BBF77DC35EC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86EDDC3-E654-894C-B03B-1ECF70748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53B020-4770-884E-A93D-3F69E7635DD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4040E1D-3DA4-CC46-A136-751E3143F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71EF3F5-D56B-EF45-849B-CB6639D7A5D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9C4B78A-6C7C-DA48-82F9-668726003CFD}"/>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8" name="Segnaposto piè di pagina 7">
            <a:extLst>
              <a:ext uri="{FF2B5EF4-FFF2-40B4-BE49-F238E27FC236}">
                <a16:creationId xmlns:a16="http://schemas.microsoft.com/office/drawing/2014/main" id="{D53F81CF-A089-3845-AEBC-269B6D1EA7A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030BD3D-2935-014D-8DCA-5F0D957686E6}"/>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332172546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34D13-4A9D-D042-923D-7954359EA19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CD03E35-133D-6341-A281-2815B48572C0}"/>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4" name="Segnaposto piè di pagina 3">
            <a:extLst>
              <a:ext uri="{FF2B5EF4-FFF2-40B4-BE49-F238E27FC236}">
                <a16:creationId xmlns:a16="http://schemas.microsoft.com/office/drawing/2014/main" id="{EC70BD82-360A-7041-9CE5-059E0A9D814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5CBB908-8490-3441-BC92-F3AD5007C063}"/>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193738368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E80CB49-AA5A-744D-B5F1-830C23FB8B1A}"/>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3" name="Segnaposto piè di pagina 2">
            <a:extLst>
              <a:ext uri="{FF2B5EF4-FFF2-40B4-BE49-F238E27FC236}">
                <a16:creationId xmlns:a16="http://schemas.microsoft.com/office/drawing/2014/main" id="{71CB8129-4CC7-B545-95E8-08D39E6D920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6FD9C9E-5157-CB4A-A99E-45437AE2A09A}"/>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4267997138"/>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0B07EE-77ED-6047-BC92-CB0CADA480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DE5AE56-5919-3040-9C29-910EB2EAF2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425F7AC-B92B-444C-AB4C-81B457F82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CCAB30D-33FC-C546-A39E-E10307A8CB21}"/>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6" name="Segnaposto piè di pagina 5">
            <a:extLst>
              <a:ext uri="{FF2B5EF4-FFF2-40B4-BE49-F238E27FC236}">
                <a16:creationId xmlns:a16="http://schemas.microsoft.com/office/drawing/2014/main" id="{EB6EA2AD-FE69-4D4B-AC98-AC76931497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CE9445-7CD6-D544-A3F4-18B3406ADDFA}"/>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24313742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43A7D0-0AE1-B648-A68B-DB19B593B81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3BA915A-50DF-344D-A3F4-F1A3124F6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B399CD7-0703-CE4E-A614-F65C87B1F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AF98848-F414-4A4B-890F-5D247226E49C}"/>
              </a:ext>
            </a:extLst>
          </p:cNvPr>
          <p:cNvSpPr>
            <a:spLocks noGrp="1"/>
          </p:cNvSpPr>
          <p:nvPr>
            <p:ph type="dt" sz="half" idx="10"/>
          </p:nvPr>
        </p:nvSpPr>
        <p:spPr/>
        <p:txBody>
          <a:bodyPr/>
          <a:lstStyle/>
          <a:p>
            <a:fld id="{FA359729-ED28-6B44-998F-939D0FF2F09B}" type="datetimeFigureOut">
              <a:rPr lang="it-IT" smtClean="0"/>
              <a:t>03/06/2022</a:t>
            </a:fld>
            <a:endParaRPr lang="it-IT"/>
          </a:p>
        </p:txBody>
      </p:sp>
      <p:sp>
        <p:nvSpPr>
          <p:cNvPr id="6" name="Segnaposto piè di pagina 5">
            <a:extLst>
              <a:ext uri="{FF2B5EF4-FFF2-40B4-BE49-F238E27FC236}">
                <a16:creationId xmlns:a16="http://schemas.microsoft.com/office/drawing/2014/main" id="{04A1C877-F170-BE4F-B091-0F6BAC83C9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8E580A0-6A3E-BB4A-95C3-4976017C74CE}"/>
              </a:ext>
            </a:extLst>
          </p:cNvPr>
          <p:cNvSpPr>
            <a:spLocks noGrp="1"/>
          </p:cNvSpPr>
          <p:nvPr>
            <p:ph type="sldNum" sz="quarter" idx="12"/>
          </p:nvPr>
        </p:nvSpPr>
        <p:spPr/>
        <p:txBody>
          <a:bodyPr/>
          <a:lstStyle/>
          <a:p>
            <a:fld id="{221C25BC-5E38-AF41-91ED-369E2172C064}" type="slidenum">
              <a:rPr lang="it-IT" smtClean="0"/>
              <a:t>‹N›</a:t>
            </a:fld>
            <a:endParaRPr lang="it-IT"/>
          </a:p>
        </p:txBody>
      </p:sp>
    </p:spTree>
    <p:extLst>
      <p:ext uri="{BB962C8B-B14F-4D97-AF65-F5344CB8AC3E}">
        <p14:creationId xmlns:p14="http://schemas.microsoft.com/office/powerpoint/2010/main" val="17675645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FCD698B-D34C-B340-8EF9-006A36554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00D8A5D-0AAB-3D45-A308-C21CADEAF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E21B20E-BCFE-4540-B982-33E2AE700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59729-ED28-6B44-998F-939D0FF2F09B}" type="datetimeFigureOut">
              <a:rPr lang="it-IT" smtClean="0"/>
              <a:t>03/06/2022</a:t>
            </a:fld>
            <a:endParaRPr lang="it-IT"/>
          </a:p>
        </p:txBody>
      </p:sp>
      <p:sp>
        <p:nvSpPr>
          <p:cNvPr id="5" name="Segnaposto piè di pagina 4">
            <a:extLst>
              <a:ext uri="{FF2B5EF4-FFF2-40B4-BE49-F238E27FC236}">
                <a16:creationId xmlns:a16="http://schemas.microsoft.com/office/drawing/2014/main" id="{3547F1D2-ECAD-D24F-8649-4160385EB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918CBAC-E25D-CD48-B763-0F9E90685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25BC-5E38-AF41-91ED-369E2172C064}" type="slidenum">
              <a:rPr lang="it-IT" smtClean="0"/>
              <a:t>‹N›</a:t>
            </a:fld>
            <a:endParaRPr lang="it-IT"/>
          </a:p>
        </p:txBody>
      </p:sp>
    </p:spTree>
    <p:extLst>
      <p:ext uri="{BB962C8B-B14F-4D97-AF65-F5344CB8AC3E}">
        <p14:creationId xmlns:p14="http://schemas.microsoft.com/office/powerpoint/2010/main" val="3035856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hyperlink" Target="tel:900" TargetMode="External" /><Relationship Id="rId2" Type="http://schemas.openxmlformats.org/officeDocument/2006/relationships/image" Target="../media/image16.jpeg" /><Relationship Id="rId1" Type="http://schemas.openxmlformats.org/officeDocument/2006/relationships/slideLayout" Target="../slideLayouts/slideLayout4.xml" /><Relationship Id="rId5" Type="http://schemas.openxmlformats.org/officeDocument/2006/relationships/hyperlink" Target="tel:1950" TargetMode="External" /><Relationship Id="rId4" Type="http://schemas.openxmlformats.org/officeDocument/2006/relationships/hyperlink" Target="tel:1949" TargetMode="External" /></Relationships>
</file>

<file path=ppt/slides/_rels/slide12.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hyperlink" Target="tel:900" TargetMode="External" /><Relationship Id="rId2" Type="http://schemas.openxmlformats.org/officeDocument/2006/relationships/image" Target="../media/image21.jpeg" /><Relationship Id="rId1" Type="http://schemas.openxmlformats.org/officeDocument/2006/relationships/slideLayout" Target="../slideLayouts/slideLayout4.xml" /><Relationship Id="rId4" Type="http://schemas.openxmlformats.org/officeDocument/2006/relationships/image" Target="../media/image22.jpeg" /></Relationships>
</file>

<file path=ppt/slides/_rels/slide15.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3" Type="http://schemas.openxmlformats.org/officeDocument/2006/relationships/hyperlink" Target="tel:1935" TargetMode="External" /><Relationship Id="rId2" Type="http://schemas.openxmlformats.org/officeDocument/2006/relationships/image" Target="../media/image3.jpeg" /><Relationship Id="rId1" Type="http://schemas.openxmlformats.org/officeDocument/2006/relationships/slideLayout" Target="../slideLayouts/slideLayout4.xml" /><Relationship Id="rId5" Type="http://schemas.openxmlformats.org/officeDocument/2006/relationships/image" Target="../media/image4.jpeg" /><Relationship Id="rId4" Type="http://schemas.openxmlformats.org/officeDocument/2006/relationships/hyperlink" Target="tel:1950"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hyperlink" Target="tel:1946" TargetMode="External" /><Relationship Id="rId2" Type="http://schemas.openxmlformats.org/officeDocument/2006/relationships/image" Target="../media/image7.jpeg" /><Relationship Id="rId1" Type="http://schemas.openxmlformats.org/officeDocument/2006/relationships/slideLayout" Target="../slideLayouts/slideLayout4.xml" /><Relationship Id="rId4" Type="http://schemas.openxmlformats.org/officeDocument/2006/relationships/image" Target="../media/image8.jpeg" /></Relationships>
</file>

<file path=ppt/slides/_rels/slide5.xml.rels><?xml version="1.0" encoding="UTF-8" standalone="yes"?>
<Relationships xmlns="http://schemas.openxmlformats.org/package/2006/relationships"><Relationship Id="rId3" Type="http://schemas.openxmlformats.org/officeDocument/2006/relationships/hyperlink" Target="tel:1950" TargetMode="External" /><Relationship Id="rId2" Type="http://schemas.openxmlformats.org/officeDocument/2006/relationships/image" Target="../media/image9.jpeg" /><Relationship Id="rId1" Type="http://schemas.openxmlformats.org/officeDocument/2006/relationships/slideLayout" Target="../slideLayouts/slideLayout4.xml" /><Relationship Id="rId4" Type="http://schemas.openxmlformats.org/officeDocument/2006/relationships/image" Target="../media/image10.jpeg" /></Relationships>
</file>

<file path=ppt/slides/_rels/slide6.xml.rels><?xml version="1.0" encoding="UTF-8" standalone="yes"?>
<Relationships xmlns="http://schemas.openxmlformats.org/package/2006/relationships"><Relationship Id="rId3" Type="http://schemas.openxmlformats.org/officeDocument/2006/relationships/hyperlink" Target="tel:1950" TargetMode="External" /><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hyperlink" Target="tel:1951" TargetMode="External" /><Relationship Id="rId2" Type="http://schemas.openxmlformats.org/officeDocument/2006/relationships/image" Target="../media/image13.jpeg" /><Relationship Id="rId1" Type="http://schemas.openxmlformats.org/officeDocument/2006/relationships/slideLayout" Target="../slideLayouts/slideLayout4.xml" /><Relationship Id="rId4" Type="http://schemas.openxmlformats.org/officeDocument/2006/relationships/hyperlink" Target="tel:1936" TargetMode="External" /></Relationships>
</file>

<file path=ppt/slides/_rels/slide9.xml.rels><?xml version="1.0" encoding="UTF-8" standalone="yes"?>
<Relationships xmlns="http://schemas.openxmlformats.org/package/2006/relationships"><Relationship Id="rId3" Type="http://schemas.openxmlformats.org/officeDocument/2006/relationships/hyperlink" Target="tel:1950" TargetMode="External" /><Relationship Id="rId2" Type="http://schemas.openxmlformats.org/officeDocument/2006/relationships/image" Target="../media/image14.jpeg" /><Relationship Id="rId1" Type="http://schemas.openxmlformats.org/officeDocument/2006/relationships/slideLayout" Target="../slideLayouts/slideLayout4.xml" /><Relationship Id="rId5" Type="http://schemas.openxmlformats.org/officeDocument/2006/relationships/hyperlink" Target="tel:5-10" TargetMode="External" /><Relationship Id="rId4" Type="http://schemas.openxmlformats.org/officeDocument/2006/relationships/hyperlink" Target="tel:2-5"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0BECCEEF-D29C-6D45-A4D4-6F270CDDD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90324" y="-2764351"/>
            <a:ext cx="7503244" cy="12700108"/>
          </a:xfrm>
          <a:prstGeom prst="rect">
            <a:avLst/>
          </a:prstGeom>
        </p:spPr>
      </p:pic>
      <p:pic>
        <p:nvPicPr>
          <p:cNvPr id="4" name="Immagine 4">
            <a:extLst>
              <a:ext uri="{FF2B5EF4-FFF2-40B4-BE49-F238E27FC236}">
                <a16:creationId xmlns:a16="http://schemas.microsoft.com/office/drawing/2014/main" id="{9DCE64E0-DE10-0346-8C5A-D4E4AC15C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03" y="-165920"/>
            <a:ext cx="10953885" cy="7503245"/>
          </a:xfrm>
          <a:prstGeom prst="rect">
            <a:avLst/>
          </a:prstGeom>
        </p:spPr>
      </p:pic>
    </p:spTree>
    <p:extLst>
      <p:ext uri="{BB962C8B-B14F-4D97-AF65-F5344CB8AC3E}">
        <p14:creationId xmlns:p14="http://schemas.microsoft.com/office/powerpoint/2010/main" val="394020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6">
            <a:extLst>
              <a:ext uri="{FF2B5EF4-FFF2-40B4-BE49-F238E27FC236}">
                <a16:creationId xmlns:a16="http://schemas.microsoft.com/office/drawing/2014/main" id="{A8F449F4-01DA-CE37-7CCD-25D831EB5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858000"/>
          </a:xfrm>
          <a:prstGeom prst="rect">
            <a:avLst/>
          </a:prstGeom>
        </p:spPr>
      </p:pic>
      <p:sp>
        <p:nvSpPr>
          <p:cNvPr id="2" name="Titolo 1">
            <a:extLst>
              <a:ext uri="{FF2B5EF4-FFF2-40B4-BE49-F238E27FC236}">
                <a16:creationId xmlns:a16="http://schemas.microsoft.com/office/drawing/2014/main" id="{F0CA922B-4293-8F8A-9B90-97AA046EA72B}"/>
              </a:ext>
            </a:extLst>
          </p:cNvPr>
          <p:cNvSpPr>
            <a:spLocks noGrp="1"/>
          </p:cNvSpPr>
          <p:nvPr>
            <p:ph type="title"/>
          </p:nvPr>
        </p:nvSpPr>
        <p:spPr>
          <a:xfrm>
            <a:off x="762000" y="504029"/>
            <a:ext cx="10515600" cy="1325563"/>
          </a:xfrm>
        </p:spPr>
        <p:txBody>
          <a:bodyPr/>
          <a:lstStyle/>
          <a:p>
            <a:r>
              <a:rPr lang="it-IT" b="1">
                <a:latin typeface="+mn-lt"/>
              </a:rPr>
              <a:t>Paesi tuoi</a:t>
            </a:r>
          </a:p>
        </p:txBody>
      </p:sp>
      <p:sp>
        <p:nvSpPr>
          <p:cNvPr id="3" name="Segnaposto contenuto 2">
            <a:extLst>
              <a:ext uri="{FF2B5EF4-FFF2-40B4-BE49-F238E27FC236}">
                <a16:creationId xmlns:a16="http://schemas.microsoft.com/office/drawing/2014/main" id="{7A0A6613-7B11-9DD9-1724-0B8635A4DDC7}"/>
              </a:ext>
            </a:extLst>
          </p:cNvPr>
          <p:cNvSpPr>
            <a:spLocks noGrp="1"/>
          </p:cNvSpPr>
          <p:nvPr>
            <p:ph sz="half" idx="1"/>
          </p:nvPr>
        </p:nvSpPr>
        <p:spPr/>
        <p:txBody>
          <a:bodyPr>
            <a:normAutofit fontScale="92500" lnSpcReduction="10000"/>
          </a:bodyPr>
          <a:lstStyle/>
          <a:p>
            <a:pPr marL="0" indent="0">
              <a:buNone/>
            </a:pPr>
            <a:r>
              <a:rPr lang="it-IT">
                <a:effectLst/>
              </a:rPr>
              <a:t>A differenza delle poesie il romanzo Paesi tuoi (1941) irrompe sulla scena letteraria del tempo come un testo di rottura sollevando proteste e clamori per la rappresentazione di una materia scabrosa, e per l'immagine quasi ferina che dà del mondo contadino viene considerato da alcuni un'opera diseducativa e immorale. Altri sottolineano l'influenza degli autori americani per quella che poteva sembrare la brutalità di un realismo esasperato. </a:t>
            </a:r>
            <a:endParaRPr lang="it-IT"/>
          </a:p>
        </p:txBody>
      </p:sp>
      <p:pic>
        <p:nvPicPr>
          <p:cNvPr id="5" name="Immagine 5">
            <a:extLst>
              <a:ext uri="{FF2B5EF4-FFF2-40B4-BE49-F238E27FC236}">
                <a16:creationId xmlns:a16="http://schemas.microsoft.com/office/drawing/2014/main" id="{60CBAD69-8960-91FB-3C06-FEDFD26BE2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84219" y="1027905"/>
            <a:ext cx="3869531" cy="4996657"/>
          </a:xfrm>
        </p:spPr>
      </p:pic>
    </p:spTree>
    <p:extLst>
      <p:ext uri="{BB962C8B-B14F-4D97-AF65-F5344CB8AC3E}">
        <p14:creationId xmlns:p14="http://schemas.microsoft.com/office/powerpoint/2010/main" val="63806431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F642219D-26BA-FD40-BD1D-671547249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olo 1">
            <a:extLst>
              <a:ext uri="{FF2B5EF4-FFF2-40B4-BE49-F238E27FC236}">
                <a16:creationId xmlns:a16="http://schemas.microsoft.com/office/drawing/2014/main" id="{8FA13245-CEF4-A640-A59B-BCFD14F50AE5}"/>
              </a:ext>
            </a:extLst>
          </p:cNvPr>
          <p:cNvSpPr>
            <a:spLocks noGrp="1"/>
          </p:cNvSpPr>
          <p:nvPr>
            <p:ph type="title"/>
          </p:nvPr>
        </p:nvSpPr>
        <p:spPr>
          <a:xfrm>
            <a:off x="893506" y="590549"/>
            <a:ext cx="10515600" cy="1325563"/>
          </a:xfrm>
        </p:spPr>
        <p:txBody>
          <a:bodyPr>
            <a:normAutofit/>
          </a:bodyPr>
          <a:lstStyle/>
          <a:p>
            <a:r>
              <a:rPr lang="it-IT" sz="3600" b="1">
                <a:latin typeface="+mn-lt"/>
              </a:rPr>
              <a:t>La luna e i falò </a:t>
            </a:r>
          </a:p>
        </p:txBody>
      </p:sp>
      <p:sp>
        <p:nvSpPr>
          <p:cNvPr id="3" name="Segnaposto contenuto 2">
            <a:extLst>
              <a:ext uri="{FF2B5EF4-FFF2-40B4-BE49-F238E27FC236}">
                <a16:creationId xmlns:a16="http://schemas.microsoft.com/office/drawing/2014/main" id="{03990D4C-06E6-AC4D-BB3B-7567BBC0EAAA}"/>
              </a:ext>
            </a:extLst>
          </p:cNvPr>
          <p:cNvSpPr>
            <a:spLocks noGrp="1"/>
          </p:cNvSpPr>
          <p:nvPr>
            <p:ph sz="half" idx="1"/>
          </p:nvPr>
        </p:nvSpPr>
        <p:spPr>
          <a:xfrm>
            <a:off x="782894" y="1678141"/>
            <a:ext cx="5181600" cy="4351338"/>
          </a:xfrm>
        </p:spPr>
        <p:txBody>
          <a:bodyPr>
            <a:normAutofit fontScale="77500" lnSpcReduction="20000"/>
          </a:bodyPr>
          <a:lstStyle/>
          <a:p>
            <a:pPr marL="0" indent="0">
              <a:buNone/>
            </a:pPr>
            <a:r>
              <a:rPr lang="it-IT" b="0" i="0">
                <a:solidFill>
                  <a:schemeClr val="bg1">
                    <a:lumMod val="10000"/>
                  </a:schemeClr>
                </a:solidFill>
                <a:effectLst/>
                <a:latin typeface="Times New Roman" panose="02020603050405020304" pitchFamily="18" charset="0"/>
              </a:rPr>
              <a:t>Un romanzo lirico ed evocativo e, nello stesso tempo, drammatico e realistico, La luna e i falò è da molti considerato il capolavoro di Cesare Pavese, uno dei più grandi e tormentati scrittori italiani del ‘</a:t>
            </a:r>
            <a:r>
              <a:rPr lang="it-IT" b="0" i="0">
                <a:solidFill>
                  <a:schemeClr val="bg1">
                    <a:lumMod val="10000"/>
                  </a:schemeClr>
                </a:solidFill>
                <a:effectLst/>
                <a:latin typeface="Times New Roman" panose="02020603050405020304" pitchFamily="18" charset="0"/>
                <a:hlinkClick r:id="rId3">
                  <a:extLst>
                    <a:ext uri="{A12FA001-AC4F-418D-AE19-62706E023703}">
                      <ahyp:hlinkClr xmlns:ahyp="http://schemas.microsoft.com/office/drawing/2018/hyperlinkcolor" val="tx"/>
                    </a:ext>
                  </a:extLst>
                </a:hlinkClick>
              </a:rPr>
              <a:t>900</a:t>
            </a:r>
            <a:r>
              <a:rPr lang="it-IT" b="0" i="0">
                <a:solidFill>
                  <a:schemeClr val="bg1">
                    <a:lumMod val="10000"/>
                  </a:schemeClr>
                </a:solidFill>
                <a:effectLst/>
                <a:latin typeface="Times New Roman" panose="02020603050405020304" pitchFamily="18" charset="0"/>
              </a:rPr>
              <a:t>.</a:t>
            </a:r>
            <a:br>
              <a:rPr lang="it-IT">
                <a:solidFill>
                  <a:schemeClr val="bg1">
                    <a:lumMod val="10000"/>
                  </a:schemeClr>
                </a:solidFill>
              </a:rPr>
            </a:br>
            <a:r>
              <a:rPr lang="it-IT" b="0" i="0">
                <a:solidFill>
                  <a:schemeClr val="bg1">
                    <a:lumMod val="10000"/>
                  </a:schemeClr>
                </a:solidFill>
                <a:effectLst/>
                <a:latin typeface="Times New Roman" panose="02020603050405020304" pitchFamily="18" charset="0"/>
              </a:rPr>
              <a:t>Scritto nel </a:t>
            </a:r>
            <a:r>
              <a:rPr lang="it-IT" b="0" i="0">
                <a:solidFill>
                  <a:schemeClr val="bg1">
                    <a:lumMod val="10000"/>
                  </a:schemeClr>
                </a:solidFill>
                <a:effectLst/>
                <a:latin typeface="Times New Roman" panose="02020603050405020304" pitchFamily="18" charset="0"/>
                <a:hlinkClick r:id="rId4">
                  <a:extLst>
                    <a:ext uri="{A12FA001-AC4F-418D-AE19-62706E023703}">
                      <ahyp:hlinkClr xmlns:ahyp="http://schemas.microsoft.com/office/drawing/2018/hyperlinkcolor" val="tx"/>
                    </a:ext>
                  </a:extLst>
                </a:hlinkClick>
              </a:rPr>
              <a:t>1949</a:t>
            </a:r>
            <a:r>
              <a:rPr lang="it-IT" b="0" i="0">
                <a:solidFill>
                  <a:schemeClr val="bg1">
                    <a:lumMod val="10000"/>
                  </a:schemeClr>
                </a:solidFill>
                <a:effectLst/>
                <a:latin typeface="Times New Roman" panose="02020603050405020304" pitchFamily="18" charset="0"/>
              </a:rPr>
              <a:t>, pubblicato nel </a:t>
            </a:r>
            <a:r>
              <a:rPr lang="it-IT" b="0" i="0">
                <a:solidFill>
                  <a:schemeClr val="bg1">
                    <a:lumMod val="10000"/>
                  </a:schemeClr>
                </a:solidFill>
                <a:effectLst/>
                <a:latin typeface="Times New Roman" panose="02020603050405020304" pitchFamily="18" charset="0"/>
                <a:hlinkClick r:id="rId5">
                  <a:extLst>
                    <a:ext uri="{A12FA001-AC4F-418D-AE19-62706E023703}">
                      <ahyp:hlinkClr xmlns:ahyp="http://schemas.microsoft.com/office/drawing/2018/hyperlinkcolor" val="tx"/>
                    </a:ext>
                  </a:extLst>
                </a:hlinkClick>
              </a:rPr>
              <a:t>1950</a:t>
            </a:r>
            <a:r>
              <a:rPr lang="it-IT" b="0" i="0">
                <a:solidFill>
                  <a:schemeClr val="bg1">
                    <a:lumMod val="10000"/>
                  </a:schemeClr>
                </a:solidFill>
                <a:effectLst/>
                <a:latin typeface="Times New Roman" panose="02020603050405020304" pitchFamily="18" charset="0"/>
              </a:rPr>
              <a:t>, riflette tutta la tragedia e lo sconvolgimento di vite segnate dalla guerra,  che la realtà è per lo più dolorosa, indecifrabile e tragica, che l’esistenza è male e l’uomo non sa contrastarla, non ha gli strumenti per affrontarla. L’uomo si scopre solo, di fronte alla vita e anche alla morte.</a:t>
            </a:r>
            <a:endParaRPr lang="it-IT">
              <a:solidFill>
                <a:schemeClr val="bg1">
                  <a:lumMod val="10000"/>
                </a:schemeClr>
              </a:solidFill>
            </a:endParaRPr>
          </a:p>
        </p:txBody>
      </p:sp>
      <p:sp>
        <p:nvSpPr>
          <p:cNvPr id="4" name="Segnaposto contenuto 3">
            <a:extLst>
              <a:ext uri="{FF2B5EF4-FFF2-40B4-BE49-F238E27FC236}">
                <a16:creationId xmlns:a16="http://schemas.microsoft.com/office/drawing/2014/main" id="{B0E25407-66A0-8242-A60B-B86C5E183A84}"/>
              </a:ext>
            </a:extLst>
          </p:cNvPr>
          <p:cNvSpPr>
            <a:spLocks noGrp="1"/>
          </p:cNvSpPr>
          <p:nvPr>
            <p:ph sz="half" idx="2"/>
          </p:nvPr>
        </p:nvSpPr>
        <p:spPr>
          <a:xfrm>
            <a:off x="6487447" y="903057"/>
            <a:ext cx="5181600" cy="4351338"/>
          </a:xfrm>
        </p:spPr>
        <p:txBody>
          <a:bodyPr>
            <a:normAutofit fontScale="77500" lnSpcReduction="20000"/>
          </a:bodyPr>
          <a:lstStyle/>
          <a:p>
            <a:pPr marL="0" indent="0">
              <a:buNone/>
            </a:pPr>
            <a:r>
              <a:rPr lang="it-IT" b="0" i="0">
                <a:solidFill>
                  <a:srgbClr val="000000"/>
                </a:solidFill>
                <a:effectLst/>
                <a:latin typeface="Times New Roman" panose="02020603050405020304" pitchFamily="18" charset="0"/>
              </a:rPr>
              <a:t>Il protagonista è un uomo ancora giovane di cui conosciamo solo il soprannome, Anguilla, che ritorna al suo paese d’origine, ha in sé una ferita, quella dell’abbandono, è ricco, invidiato, ma quella ferita non si è risanata, ha visto il mondo e conosciuto persone, ha viaggiato e vissuto intensamente, ma in quel paese egli ha il suo passato irrisolto, il dolore nascosto, perché non siamo niente se non conosciamo da dove veniamo:</a:t>
            </a:r>
            <a:br>
              <a:rPr lang="it-IT"/>
            </a:br>
            <a:r>
              <a:rPr lang="it-IT" b="1" i="0">
                <a:solidFill>
                  <a:srgbClr val="000000"/>
                </a:solidFill>
                <a:effectLst/>
                <a:latin typeface="Times New Roman" panose="02020603050405020304" pitchFamily="18" charset="0"/>
              </a:rPr>
              <a:t>“Un paese ci vuole, non fosse per il gusto di andarsene via. Un paese vuol dire non essere soli, sapere che nella gente, nelle piante, nella terra, c’è qualcosa di tuo, che anche quando non ci sei resta ad aspettarti.”</a:t>
            </a:r>
            <a:r>
              <a:rPr lang="it-IT" b="0" i="0">
                <a:solidFill>
                  <a:srgbClr val="000000"/>
                </a:solidFill>
                <a:effectLst/>
                <a:latin typeface="Times New Roman" panose="02020603050405020304" pitchFamily="18" charset="0"/>
              </a:rPr>
              <a:t>.</a:t>
            </a:r>
            <a:endParaRPr lang="it-IT"/>
          </a:p>
        </p:txBody>
      </p:sp>
    </p:spTree>
    <p:extLst>
      <p:ext uri="{BB962C8B-B14F-4D97-AF65-F5344CB8AC3E}">
        <p14:creationId xmlns:p14="http://schemas.microsoft.com/office/powerpoint/2010/main" val="310439601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9">
            <a:extLst>
              <a:ext uri="{FF2B5EF4-FFF2-40B4-BE49-F238E27FC236}">
                <a16:creationId xmlns:a16="http://schemas.microsoft.com/office/drawing/2014/main" id="{34805124-D3BC-344E-A719-F05A0363B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Segnaposto contenuto 2">
            <a:extLst>
              <a:ext uri="{FF2B5EF4-FFF2-40B4-BE49-F238E27FC236}">
                <a16:creationId xmlns:a16="http://schemas.microsoft.com/office/drawing/2014/main" id="{D871C424-0735-D140-9739-E6461CCD002B}"/>
              </a:ext>
            </a:extLst>
          </p:cNvPr>
          <p:cNvSpPr>
            <a:spLocks noGrp="1"/>
          </p:cNvSpPr>
          <p:nvPr>
            <p:ph sz="half" idx="1"/>
          </p:nvPr>
        </p:nvSpPr>
        <p:spPr>
          <a:xfrm>
            <a:off x="838201" y="751374"/>
            <a:ext cx="5181600" cy="4351338"/>
          </a:xfrm>
        </p:spPr>
        <p:txBody>
          <a:bodyPr>
            <a:noAutofit/>
          </a:bodyPr>
          <a:lstStyle/>
          <a:p>
            <a:pPr marL="0" indent="0">
              <a:buNone/>
            </a:pPr>
            <a:r>
              <a:rPr lang="it-IT" sz="1800" b="0" i="0">
                <a:solidFill>
                  <a:srgbClr val="000000"/>
                </a:solidFill>
                <a:effectLst/>
                <a:latin typeface="Times New Roman" panose="02020603050405020304" pitchFamily="18" charset="0"/>
              </a:rPr>
              <a:t>Anche il linguaggio si fa evocativo, lirico, i fatti, gli avvenimenti storici riemergono con il riaffiorare dei ricordi, presente e passato, guerra, visione tragica della vita, evocazione nel ricordo, guerra e realtà carica di simboli e riflessioni personali, la tragedia del presente diventa intima, si interiorizza, il dolore intimo e personale richiama il destino dell’individuo, un destino inevitabilmente di solitudine.</a:t>
            </a:r>
            <a:br>
              <a:rPr lang="it-IT" sz="1800"/>
            </a:br>
            <a:r>
              <a:rPr lang="it-IT" sz="1800" b="0" i="0">
                <a:solidFill>
                  <a:srgbClr val="000000"/>
                </a:solidFill>
                <a:effectLst/>
                <a:latin typeface="Times New Roman" panose="02020603050405020304" pitchFamily="18" charset="0"/>
              </a:rPr>
              <a:t>Il protagonista è alla ricerca delle sue origini, ha tutto ma non ha niente, ha fatto fortuna, è ricco e invidiato, ma la ferita che si porta dentro si riapre irrimediabilmente quando torna nei luoghi della sua infanzia. Ha scoperto paesi e mai nessuno però che gli appartenesse veramente, ma quando finalmente torna a casa, nelle Langhe, nel suo paese, quel paese di cui non sappiamo il nome ma che per tutti si identifica con Santo Stefano Belbo, il paese natale di Pavese, si accorge che quella non è più casa sua, per tutti è  un estraneo, un arricchito, ed egli si sente sempre più lontano dalla sua terra.</a:t>
            </a:r>
            <a:br>
              <a:rPr lang="it-IT" sz="1800"/>
            </a:br>
            <a:endParaRPr lang="it-IT" sz="1800"/>
          </a:p>
        </p:txBody>
      </p:sp>
      <p:sp>
        <p:nvSpPr>
          <p:cNvPr id="8" name="Segnaposto contenuto 7">
            <a:extLst>
              <a:ext uri="{FF2B5EF4-FFF2-40B4-BE49-F238E27FC236}">
                <a16:creationId xmlns:a16="http://schemas.microsoft.com/office/drawing/2014/main" id="{E1587FB6-BEE3-524D-9B9E-CE035F2051D6}"/>
              </a:ext>
            </a:extLst>
          </p:cNvPr>
          <p:cNvSpPr>
            <a:spLocks noGrp="1"/>
          </p:cNvSpPr>
          <p:nvPr>
            <p:ph sz="half" idx="2"/>
          </p:nvPr>
        </p:nvSpPr>
        <p:spPr>
          <a:xfrm>
            <a:off x="6515100" y="535141"/>
            <a:ext cx="5181600" cy="4351338"/>
          </a:xfrm>
        </p:spPr>
        <p:txBody>
          <a:bodyPr>
            <a:normAutofit/>
          </a:bodyPr>
          <a:lstStyle/>
          <a:p>
            <a:pPr marL="0" indent="0">
              <a:buNone/>
            </a:pPr>
            <a:r>
              <a:rPr lang="it-IT" sz="2000" b="0" i="0">
                <a:solidFill>
                  <a:srgbClr val="000000"/>
                </a:solidFill>
                <a:effectLst/>
                <a:latin typeface="Times New Roman" panose="02020603050405020304" pitchFamily="18" charset="0"/>
              </a:rPr>
              <a:t>Vuole, desidera rivivere le sue origini contadine, se le sente nel sangue, la terra, la miseria, la lotta per la sopravvivenza, sono evocate nei suoi ricordi, così come la guerra, la resistenza, in un’Italia ancora divisa e ferita, ma non per questo si può parlare di neorealismo; la guerra, le tragedie del reale sono presenti nei pensieri, nei ricordi, quasi pretesto per l’infelicità dell’uomo, che si scopre fragile e sempre più solo.</a:t>
            </a:r>
            <a:endParaRPr lang="it-IT" sz="2000"/>
          </a:p>
        </p:txBody>
      </p:sp>
      <p:pic>
        <p:nvPicPr>
          <p:cNvPr id="10" name="Immagine 10">
            <a:extLst>
              <a:ext uri="{FF2B5EF4-FFF2-40B4-BE49-F238E27FC236}">
                <a16:creationId xmlns:a16="http://schemas.microsoft.com/office/drawing/2014/main" id="{EA398FDE-86F7-0B4F-B0A6-2D1B38DD0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736" y="3429000"/>
            <a:ext cx="3236862" cy="2185224"/>
          </a:xfrm>
          <a:prstGeom prst="rect">
            <a:avLst/>
          </a:prstGeom>
          <a:ln>
            <a:noFill/>
          </a:ln>
          <a:effectLst>
            <a:outerShdw blurRad="63500" sx="102000" sy="102000" algn="ctr" rotWithShape="0">
              <a:prstClr val="black">
                <a:alpha val="40000"/>
              </a:prstClr>
            </a:outerShdw>
            <a:softEdge rad="112500"/>
          </a:effectLst>
        </p:spPr>
      </p:pic>
    </p:spTree>
    <p:extLst>
      <p:ext uri="{BB962C8B-B14F-4D97-AF65-F5344CB8AC3E}">
        <p14:creationId xmlns:p14="http://schemas.microsoft.com/office/powerpoint/2010/main" val="406593557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C83B5F7B-6875-F24C-91B8-1CF9ADB05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Segnaposto contenuto 2">
            <a:extLst>
              <a:ext uri="{FF2B5EF4-FFF2-40B4-BE49-F238E27FC236}">
                <a16:creationId xmlns:a16="http://schemas.microsoft.com/office/drawing/2014/main" id="{6EA7490F-AA57-0241-B1FB-8264F5F4BE3A}"/>
              </a:ext>
            </a:extLst>
          </p:cNvPr>
          <p:cNvSpPr>
            <a:spLocks noGrp="1"/>
          </p:cNvSpPr>
          <p:nvPr>
            <p:ph sz="half" idx="1"/>
          </p:nvPr>
        </p:nvSpPr>
        <p:spPr>
          <a:xfrm>
            <a:off x="888592" y="681037"/>
            <a:ext cx="5131209" cy="4166701"/>
          </a:xfrm>
        </p:spPr>
        <p:txBody>
          <a:bodyPr>
            <a:noAutofit/>
          </a:bodyPr>
          <a:lstStyle/>
          <a:p>
            <a:pPr marL="0" indent="0">
              <a:buNone/>
            </a:pPr>
            <a:r>
              <a:rPr lang="it-IT" sz="2400" b="0" i="0">
                <a:solidFill>
                  <a:srgbClr val="000000"/>
                </a:solidFill>
                <a:effectLst/>
                <a:latin typeface="Times New Roman" panose="02020603050405020304" pitchFamily="18" charset="0"/>
              </a:rPr>
              <a:t>La narrazione è in prima persona, naturalmente, a rafforzare il legame con il protagonista, gli eventi sparsi, non in ordine cronologico, come rievocati dalla memoria e così riaffiorati alla coscienza.</a:t>
            </a:r>
            <a:br>
              <a:rPr lang="it-IT" sz="2400"/>
            </a:br>
            <a:r>
              <a:rPr lang="it-IT" sz="2400" b="0" i="0">
                <a:solidFill>
                  <a:srgbClr val="000000"/>
                </a:solidFill>
                <a:effectLst/>
                <a:latin typeface="Times New Roman" panose="02020603050405020304" pitchFamily="18" charset="0"/>
              </a:rPr>
              <a:t>L’autore riesce a mettere a nudo l’animo umano trattando tutti i temi che lo riguardano più da vicino: l’amore, la guerra, la resistenza, l’amicizia e la morte.</a:t>
            </a:r>
            <a:br>
              <a:rPr lang="it-IT" sz="2400"/>
            </a:br>
            <a:r>
              <a:rPr lang="it-IT" sz="2400" b="0" i="0">
                <a:solidFill>
                  <a:srgbClr val="000000"/>
                </a:solidFill>
                <a:effectLst/>
                <a:latin typeface="Times New Roman" panose="02020603050405020304" pitchFamily="18" charset="0"/>
              </a:rPr>
              <a:t>Così un’intensa, drammatica nostalgia pervade uno dei più amati romanzi di Cesare e possiamo capire perché è il romanzo di Pavese da molti considerato il più bello e più autobiografico.</a:t>
            </a:r>
            <a:endParaRPr lang="it-IT" sz="2400"/>
          </a:p>
        </p:txBody>
      </p:sp>
      <p:sp>
        <p:nvSpPr>
          <p:cNvPr id="4" name="Segnaposto contenuto 3">
            <a:extLst>
              <a:ext uri="{FF2B5EF4-FFF2-40B4-BE49-F238E27FC236}">
                <a16:creationId xmlns:a16="http://schemas.microsoft.com/office/drawing/2014/main" id="{B1383A6C-D072-0047-B370-1CA8E8B2D9A1}"/>
              </a:ext>
            </a:extLst>
          </p:cNvPr>
          <p:cNvSpPr>
            <a:spLocks noGrp="1"/>
          </p:cNvSpPr>
          <p:nvPr>
            <p:ph sz="half" idx="2"/>
          </p:nvPr>
        </p:nvSpPr>
        <p:spPr/>
        <p:txBody>
          <a:bodyPr>
            <a:normAutofit fontScale="70000" lnSpcReduction="20000"/>
          </a:bodyPr>
          <a:lstStyle/>
          <a:p>
            <a:pPr marL="0" indent="0">
              <a:buNone/>
            </a:pPr>
            <a:r>
              <a:rPr lang="it-IT" b="0" i="0">
                <a:solidFill>
                  <a:srgbClr val="000000"/>
                </a:solidFill>
                <a:effectLst/>
                <a:latin typeface="Times New Roman" panose="02020603050405020304" pitchFamily="18" charset="0"/>
              </a:rPr>
              <a:t>.</a:t>
            </a:r>
            <a:endParaRPr lang="it-IT"/>
          </a:p>
        </p:txBody>
      </p:sp>
      <p:pic>
        <p:nvPicPr>
          <p:cNvPr id="2" name="Immagine 5">
            <a:extLst>
              <a:ext uri="{FF2B5EF4-FFF2-40B4-BE49-F238E27FC236}">
                <a16:creationId xmlns:a16="http://schemas.microsoft.com/office/drawing/2014/main" id="{2C067110-8FC6-CD48-B8D7-316D1AA1E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175" y="681037"/>
            <a:ext cx="3803650" cy="5418667"/>
          </a:xfrm>
          <a:prstGeom prst="rect">
            <a:avLst/>
          </a:prstGeom>
          <a:ln>
            <a:noFill/>
          </a:ln>
          <a:effectLst>
            <a:softEdge rad="112500"/>
          </a:effectLst>
        </p:spPr>
      </p:pic>
    </p:spTree>
    <p:extLst>
      <p:ext uri="{BB962C8B-B14F-4D97-AF65-F5344CB8AC3E}">
        <p14:creationId xmlns:p14="http://schemas.microsoft.com/office/powerpoint/2010/main" val="40253948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054BE437-03CE-F542-938B-D06B370AC5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327194" cy="6858000"/>
          </a:xfrm>
        </p:spPr>
      </p:pic>
      <p:sp>
        <p:nvSpPr>
          <p:cNvPr id="3" name="Segnaposto contenuto 2">
            <a:extLst>
              <a:ext uri="{FF2B5EF4-FFF2-40B4-BE49-F238E27FC236}">
                <a16:creationId xmlns:a16="http://schemas.microsoft.com/office/drawing/2014/main" id="{2B294C08-D4FB-6240-AE2E-344B34771792}"/>
              </a:ext>
            </a:extLst>
          </p:cNvPr>
          <p:cNvSpPr>
            <a:spLocks noGrp="1"/>
          </p:cNvSpPr>
          <p:nvPr>
            <p:ph sz="half" idx="1"/>
          </p:nvPr>
        </p:nvSpPr>
        <p:spPr>
          <a:xfrm>
            <a:off x="856635" y="350786"/>
            <a:ext cx="5374559" cy="4313391"/>
          </a:xfrm>
        </p:spPr>
        <p:txBody>
          <a:bodyPr>
            <a:noAutofit/>
          </a:bodyPr>
          <a:lstStyle/>
          <a:p>
            <a:pPr marL="0" indent="0">
              <a:buNone/>
            </a:pPr>
            <a:r>
              <a:rPr lang="it-IT" sz="2000" b="0" i="0">
                <a:solidFill>
                  <a:srgbClr val="000000"/>
                </a:solidFill>
                <a:effectLst/>
                <a:latin typeface="Times New Roman" panose="02020603050405020304" pitchFamily="18" charset="0"/>
              </a:rPr>
              <a:t>Così l’individuo cercherà una via d’uscita, </a:t>
            </a:r>
            <a:r>
              <a:rPr lang="it-IT" sz="2000" b="0" i="0">
                <a:effectLst/>
                <a:latin typeface="Times New Roman" panose="02020603050405020304" pitchFamily="18" charset="0"/>
              </a:rPr>
              <a:t>un’altra vita e, come affermerà un altro grande del ‘</a:t>
            </a:r>
            <a:r>
              <a:rPr lang="it-IT" sz="2000" b="0" i="0">
                <a:effectLst/>
                <a:latin typeface="Times New Roman" panose="02020603050405020304" pitchFamily="18" charset="0"/>
                <a:hlinkClick r:id="rId3">
                  <a:extLst>
                    <a:ext uri="{A12FA001-AC4F-418D-AE19-62706E023703}">
                      <ahyp:hlinkClr xmlns:ahyp="http://schemas.microsoft.com/office/drawing/2018/hyperlinkcolor" val="tx"/>
                    </a:ext>
                  </a:extLst>
                </a:hlinkClick>
              </a:rPr>
              <a:t>900</a:t>
            </a:r>
            <a:r>
              <a:rPr lang="it-IT" sz="2000" b="0" i="0">
                <a:effectLst/>
                <a:latin typeface="Times New Roman" panose="02020603050405020304" pitchFamily="18" charset="0"/>
              </a:rPr>
              <a:t>, L. Pirandello, l’unica via d’uscita sembra essere la </a:t>
            </a:r>
            <a:r>
              <a:rPr lang="it-IT" sz="2000" b="0" i="0">
                <a:solidFill>
                  <a:srgbClr val="000000"/>
                </a:solidFill>
                <a:effectLst/>
                <a:latin typeface="Times New Roman" panose="02020603050405020304" pitchFamily="18" charset="0"/>
              </a:rPr>
              <a:t>fuga, ma è solo un’altra illusione.</a:t>
            </a:r>
            <a:br>
              <a:rPr lang="it-IT" sz="2000"/>
            </a:br>
            <a:r>
              <a:rPr lang="it-IT" sz="2000" b="0" i="0">
                <a:solidFill>
                  <a:srgbClr val="000000"/>
                </a:solidFill>
                <a:effectLst/>
                <a:latin typeface="Times New Roman" panose="02020603050405020304" pitchFamily="18" charset="0"/>
              </a:rPr>
              <a:t>“Ho girato abbastanza il mondo da sapere che tutte le carni sono buone e si equivalgono, ma è per questo che uno si stanca e cerca di mettere radici, di farsi terra e paese, perché la sua carne valga e duri qualcosa di più che un comune giro di stagione” (cit. La luna e i falò)</a:t>
            </a:r>
            <a:br>
              <a:rPr lang="it-IT" sz="2000"/>
            </a:br>
            <a:r>
              <a:rPr lang="it-IT" sz="2000" b="0" i="0">
                <a:solidFill>
                  <a:srgbClr val="000000"/>
                </a:solidFill>
                <a:effectLst/>
                <a:latin typeface="Times New Roman" panose="02020603050405020304" pitchFamily="18" charset="0"/>
              </a:rPr>
              <a:t>Il destino del protagonista è lo stesso destino di solitudine di Cesare Pavese, lo stesso destino dell’uomo davanti all’ineluttabilità dell’esistenza e della morte, lo stesso male di vivere, il ritorno alla terra, sofferto, doloroso, cercato, impossibile ritorno all’infanzia e alle origini.</a:t>
            </a:r>
            <a:br>
              <a:rPr lang="it-IT" sz="2000"/>
            </a:br>
            <a:r>
              <a:rPr lang="it-IT" sz="2000" b="0" i="0">
                <a:solidFill>
                  <a:srgbClr val="000000"/>
                </a:solidFill>
                <a:effectLst/>
                <a:latin typeface="Times New Roman" panose="02020603050405020304" pitchFamily="18" charset="0"/>
              </a:rPr>
              <a:t>Non si cambia il nostro destino, perché, come leggiamo in una delle sue più belle poesie:</a:t>
            </a:r>
            <a:br>
              <a:rPr lang="it-IT" sz="2000"/>
            </a:br>
            <a:r>
              <a:rPr lang="it-IT" sz="2000" b="0" i="0">
                <a:solidFill>
                  <a:srgbClr val="000000"/>
                </a:solidFill>
                <a:effectLst/>
                <a:latin typeface="Times New Roman" panose="02020603050405020304" pitchFamily="18" charset="0"/>
              </a:rPr>
              <a:t>L’uomo fermo ha davanti colline nel buio.</a:t>
            </a:r>
            <a:br>
              <a:rPr lang="it-IT" sz="2000"/>
            </a:br>
            <a:r>
              <a:rPr lang="it-IT" sz="2000" b="0" i="0">
                <a:solidFill>
                  <a:srgbClr val="000000"/>
                </a:solidFill>
                <a:effectLst/>
                <a:latin typeface="Times New Roman" panose="02020603050405020304" pitchFamily="18" charset="0"/>
              </a:rPr>
              <a:t>Fin che queste colline saranno di terra,</a:t>
            </a:r>
            <a:br>
              <a:rPr lang="it-IT" sz="2000"/>
            </a:br>
            <a:r>
              <a:rPr lang="it-IT" sz="2000" b="0" i="0">
                <a:solidFill>
                  <a:srgbClr val="000000"/>
                </a:solidFill>
                <a:effectLst/>
                <a:latin typeface="Times New Roman" panose="02020603050405020304" pitchFamily="18" charset="0"/>
              </a:rPr>
              <a:t>i villani dovranno zapparle.[…]</a:t>
            </a:r>
            <a:br>
              <a:rPr lang="it-IT" sz="2000"/>
            </a:br>
            <a:r>
              <a:rPr lang="it-IT" sz="2000" b="0" i="0">
                <a:solidFill>
                  <a:srgbClr val="000000"/>
                </a:solidFill>
                <a:effectLst/>
                <a:latin typeface="Times New Roman" panose="02020603050405020304" pitchFamily="18" charset="0"/>
              </a:rPr>
              <a:t>(“Legna verde” da Lavorare stanca)</a:t>
            </a:r>
            <a:endParaRPr lang="it-IT" sz="2000"/>
          </a:p>
        </p:txBody>
      </p:sp>
      <p:pic>
        <p:nvPicPr>
          <p:cNvPr id="6" name="Immagine 6">
            <a:extLst>
              <a:ext uri="{FF2B5EF4-FFF2-40B4-BE49-F238E27FC236}">
                <a16:creationId xmlns:a16="http://schemas.microsoft.com/office/drawing/2014/main" id="{8DB6053F-7477-424B-86BF-9F85080D3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850" y="2310243"/>
            <a:ext cx="3908322" cy="2237514"/>
          </a:xfrm>
          <a:prstGeom prst="rect">
            <a:avLst/>
          </a:prstGeom>
          <a:ln>
            <a:noFill/>
          </a:ln>
          <a:effectLst>
            <a:softEdge rad="112500"/>
          </a:effectLst>
        </p:spPr>
      </p:pic>
    </p:spTree>
    <p:extLst>
      <p:ext uri="{BB962C8B-B14F-4D97-AF65-F5344CB8AC3E}">
        <p14:creationId xmlns:p14="http://schemas.microsoft.com/office/powerpoint/2010/main" val="252879667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6">
            <a:extLst>
              <a:ext uri="{FF2B5EF4-FFF2-40B4-BE49-F238E27FC236}">
                <a16:creationId xmlns:a16="http://schemas.microsoft.com/office/drawing/2014/main" id="{6F1ECEC8-87AC-62AC-50B5-35790B28B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olo 1">
            <a:extLst>
              <a:ext uri="{FF2B5EF4-FFF2-40B4-BE49-F238E27FC236}">
                <a16:creationId xmlns:a16="http://schemas.microsoft.com/office/drawing/2014/main" id="{21E9C9E3-77A7-2661-7454-8BD240988FFA}"/>
              </a:ext>
            </a:extLst>
          </p:cNvPr>
          <p:cNvSpPr>
            <a:spLocks noGrp="1"/>
          </p:cNvSpPr>
          <p:nvPr>
            <p:ph type="title"/>
          </p:nvPr>
        </p:nvSpPr>
        <p:spPr/>
        <p:txBody>
          <a:bodyPr/>
          <a:lstStyle/>
          <a:p>
            <a:r>
              <a:rPr lang="it-IT" b="1">
                <a:latin typeface="+mn-lt"/>
              </a:rPr>
              <a:t>Dialoghi con Leucò</a:t>
            </a:r>
          </a:p>
        </p:txBody>
      </p:sp>
      <p:sp>
        <p:nvSpPr>
          <p:cNvPr id="3" name="Segnaposto contenuto 2">
            <a:extLst>
              <a:ext uri="{FF2B5EF4-FFF2-40B4-BE49-F238E27FC236}">
                <a16:creationId xmlns:a16="http://schemas.microsoft.com/office/drawing/2014/main" id="{4D82A441-86E0-2182-BD0A-CC9599BBDDB2}"/>
              </a:ext>
            </a:extLst>
          </p:cNvPr>
          <p:cNvSpPr>
            <a:spLocks noGrp="1"/>
          </p:cNvSpPr>
          <p:nvPr>
            <p:ph sz="half" idx="1"/>
          </p:nvPr>
        </p:nvSpPr>
        <p:spPr>
          <a:xfrm>
            <a:off x="838200" y="1514079"/>
            <a:ext cx="5181600" cy="4780359"/>
          </a:xfrm>
        </p:spPr>
        <p:txBody>
          <a:bodyPr>
            <a:noAutofit/>
          </a:bodyPr>
          <a:lstStyle/>
          <a:p>
            <a:pPr marL="0" indent="0">
              <a:buNone/>
            </a:pPr>
            <a:r>
              <a:rPr lang="it-IT" sz="2400" b="0" i="0">
                <a:solidFill>
                  <a:srgbClr val="202122"/>
                </a:solidFill>
                <a:effectLst/>
              </a:rPr>
              <a:t>Il tentativo che intende operare Pavese in quest'opera è quello della ricerca, o ancor meglio della riscoperta di quel sostrato  culturale comune, irrinunciabile e costitutivo che è il mito . Un mito che, seppur storicamente proprio di un'epoca ormai tramontata (quella greca ), ci appartiene ancora in maniera viscerale nella misura in cui sublima ed eternizza le angosce  e le esperienze più intime dell'uomo, antico e moderno.</a:t>
            </a:r>
            <a:endParaRPr lang="it-IT" sz="2400"/>
          </a:p>
        </p:txBody>
      </p:sp>
      <p:pic>
        <p:nvPicPr>
          <p:cNvPr id="5" name="Immagine 5">
            <a:extLst>
              <a:ext uri="{FF2B5EF4-FFF2-40B4-BE49-F238E27FC236}">
                <a16:creationId xmlns:a16="http://schemas.microsoft.com/office/drawing/2014/main" id="{607E227F-481A-BA4F-278B-ECD6D51EDB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40320" y="740171"/>
            <a:ext cx="4118230" cy="5377657"/>
          </a:xfrm>
        </p:spPr>
      </p:pic>
    </p:spTree>
    <p:extLst>
      <p:ext uri="{BB962C8B-B14F-4D97-AF65-F5344CB8AC3E}">
        <p14:creationId xmlns:p14="http://schemas.microsoft.com/office/powerpoint/2010/main" val="50259642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8">
            <a:extLst>
              <a:ext uri="{FF2B5EF4-FFF2-40B4-BE49-F238E27FC236}">
                <a16:creationId xmlns:a16="http://schemas.microsoft.com/office/drawing/2014/main" id="{1D9E0DB2-0680-DA9B-4A22-805C8A259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4A4B1EFF-E31E-954C-6376-235C2AE9DCF7}"/>
              </a:ext>
            </a:extLst>
          </p:cNvPr>
          <p:cNvSpPr>
            <a:spLocks noGrp="1"/>
          </p:cNvSpPr>
          <p:nvPr>
            <p:ph type="title"/>
          </p:nvPr>
        </p:nvSpPr>
        <p:spPr>
          <a:xfrm>
            <a:off x="1052513" y="319484"/>
            <a:ext cx="10515600" cy="1325563"/>
          </a:xfrm>
        </p:spPr>
        <p:txBody>
          <a:bodyPr/>
          <a:lstStyle/>
          <a:p>
            <a:r>
              <a:rPr lang="it-IT" b="1">
                <a:latin typeface="+mn-lt"/>
              </a:rPr>
              <a:t>La casa in collina</a:t>
            </a:r>
          </a:p>
        </p:txBody>
      </p:sp>
      <p:sp>
        <p:nvSpPr>
          <p:cNvPr id="3" name="Segnaposto contenuto 2">
            <a:extLst>
              <a:ext uri="{FF2B5EF4-FFF2-40B4-BE49-F238E27FC236}">
                <a16:creationId xmlns:a16="http://schemas.microsoft.com/office/drawing/2014/main" id="{01AFC05A-47DE-B182-2D8D-111F7D47ADF8}"/>
              </a:ext>
            </a:extLst>
          </p:cNvPr>
          <p:cNvSpPr>
            <a:spLocks noGrp="1"/>
          </p:cNvSpPr>
          <p:nvPr>
            <p:ph sz="half" idx="1"/>
          </p:nvPr>
        </p:nvSpPr>
        <p:spPr>
          <a:xfrm>
            <a:off x="838200" y="1240933"/>
            <a:ext cx="5181600" cy="4351338"/>
          </a:xfrm>
        </p:spPr>
        <p:txBody>
          <a:bodyPr>
            <a:noAutofit/>
          </a:bodyPr>
          <a:lstStyle/>
          <a:p>
            <a:pPr fontAlgn="base"/>
            <a:r>
              <a:rPr lang="it-IT" sz="2400" b="0" i="0">
                <a:solidFill>
                  <a:srgbClr val="202122"/>
                </a:solidFill>
                <a:effectLst/>
                <a:latin typeface="-apple-system"/>
              </a:rPr>
              <a:t>Nel romanzo Pavese affronta il tema della solitudine e della impossibilità di partecipare alla </a:t>
            </a:r>
            <a:r>
              <a:rPr lang="it-IT" sz="2400" b="0" i="0">
                <a:effectLst/>
                <a:latin typeface="inherit"/>
              </a:rPr>
              <a:t>storia s</a:t>
            </a:r>
            <a:r>
              <a:rPr lang="it-IT" sz="2400" b="0" i="0">
                <a:solidFill>
                  <a:srgbClr val="202122"/>
                </a:solidFill>
                <a:effectLst/>
                <a:latin typeface="-apple-system"/>
              </a:rPr>
              <a:t>enza più compromessi o giustificazioni.</a:t>
            </a:r>
          </a:p>
          <a:p>
            <a:pPr fontAlgn="base"/>
            <a:r>
              <a:rPr lang="it-IT" sz="2400" b="0" i="0">
                <a:solidFill>
                  <a:srgbClr val="202122"/>
                </a:solidFill>
                <a:effectLst/>
                <a:latin typeface="-apple-system"/>
              </a:rPr>
              <a:t>Le parole-tema indicate nel titolo, casa e collina, servono come collegamento per inquadrare l’intera vicenda. Sullo sfondo dela collina, che all'inizio del romanzo viene presentata come il luogo ideale per escludere gli avvenimenti della guerra che invece colpiscono la città vi è il tema complementare della casa con i suoi ristretti valori di sicurezza e di chiusura verso il prossimo.</a:t>
            </a:r>
          </a:p>
          <a:p>
            <a:pPr marL="0" indent="0">
              <a:buNone/>
            </a:pPr>
            <a:endParaRPr lang="it-IT" sz="2400"/>
          </a:p>
        </p:txBody>
      </p:sp>
      <p:pic>
        <p:nvPicPr>
          <p:cNvPr id="7" name="Immagine 7">
            <a:extLst>
              <a:ext uri="{FF2B5EF4-FFF2-40B4-BE49-F238E27FC236}">
                <a16:creationId xmlns:a16="http://schemas.microsoft.com/office/drawing/2014/main" id="{ED30620D-94AA-B250-D5F9-615E0DA9779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6513" y="1964530"/>
            <a:ext cx="5181600" cy="3627741"/>
          </a:xfrm>
        </p:spPr>
      </p:pic>
    </p:spTree>
    <p:extLst>
      <p:ext uri="{BB962C8B-B14F-4D97-AF65-F5344CB8AC3E}">
        <p14:creationId xmlns:p14="http://schemas.microsoft.com/office/powerpoint/2010/main" val="256610500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E29DE061-734F-EC44-BD1C-E52E888EC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olo 4">
            <a:extLst>
              <a:ext uri="{FF2B5EF4-FFF2-40B4-BE49-F238E27FC236}">
                <a16:creationId xmlns:a16="http://schemas.microsoft.com/office/drawing/2014/main" id="{465587F1-92F9-084C-A217-50ABBF0211C0}"/>
              </a:ext>
            </a:extLst>
          </p:cNvPr>
          <p:cNvSpPr>
            <a:spLocks noGrp="1"/>
          </p:cNvSpPr>
          <p:nvPr>
            <p:ph type="title"/>
          </p:nvPr>
        </p:nvSpPr>
        <p:spPr>
          <a:xfrm>
            <a:off x="838200" y="523875"/>
            <a:ext cx="4406153" cy="988919"/>
          </a:xfrm>
        </p:spPr>
        <p:txBody>
          <a:bodyPr>
            <a:normAutofit/>
          </a:bodyPr>
          <a:lstStyle/>
          <a:p>
            <a:r>
              <a:rPr lang="it-IT" sz="3600" b="1">
                <a:latin typeface="+mn-lt"/>
              </a:rPr>
              <a:t>Il mestiere di vivere </a:t>
            </a:r>
          </a:p>
        </p:txBody>
      </p:sp>
      <p:sp>
        <p:nvSpPr>
          <p:cNvPr id="6" name="Segnaposto contenuto 5">
            <a:extLst>
              <a:ext uri="{FF2B5EF4-FFF2-40B4-BE49-F238E27FC236}">
                <a16:creationId xmlns:a16="http://schemas.microsoft.com/office/drawing/2014/main" id="{B0A672A0-A07E-8340-9C83-4059A31E12C5}"/>
              </a:ext>
            </a:extLst>
          </p:cNvPr>
          <p:cNvSpPr>
            <a:spLocks noGrp="1"/>
          </p:cNvSpPr>
          <p:nvPr>
            <p:ph sz="half" idx="1"/>
          </p:nvPr>
        </p:nvSpPr>
        <p:spPr>
          <a:xfrm>
            <a:off x="874620" y="1512794"/>
            <a:ext cx="4949638" cy="1411941"/>
          </a:xfrm>
        </p:spPr>
        <p:txBody>
          <a:bodyPr>
            <a:noAutofit/>
          </a:bodyPr>
          <a:lstStyle/>
          <a:p>
            <a:pPr marL="0" indent="0">
              <a:buNone/>
            </a:pPr>
            <a:r>
              <a:rPr lang="it-IT" sz="1800" b="0" i="0">
                <a:solidFill>
                  <a:srgbClr val="000000"/>
                </a:solidFill>
                <a:effectLst/>
                <a:latin typeface="Times New Roman" panose="02000000000000000000" pitchFamily="2" charset="0"/>
              </a:rPr>
              <a:t>“Il Mestiere di Vivere” è un’opera complessa nella quale vengono annotate, sotto forma di appunti frammentari, pensieri, sensazioni; una sorta di Zibaldone in cui  “tempo della scrittura e tempo della vita coincidono”. Pavese</a:t>
            </a:r>
            <a:r>
              <a:rPr lang="it-IT" sz="1800" b="0" i="0">
                <a:effectLst/>
                <a:latin typeface="Times New Roman" panose="02000000000000000000" pitchFamily="2" charset="0"/>
              </a:rPr>
              <a:t> inizia la stesura  del Diario  il 6 ottobre </a:t>
            </a:r>
            <a:r>
              <a:rPr lang="it-IT" sz="1800" b="0" i="0">
                <a:effectLst/>
                <a:latin typeface="Times New Roman" panose="02000000000000000000" pitchFamily="2" charset="0"/>
                <a:hlinkClick r:id="rId3">
                  <a:extLst>
                    <a:ext uri="{A12FA001-AC4F-418D-AE19-62706E023703}">
                      <ahyp:hlinkClr xmlns:ahyp="http://schemas.microsoft.com/office/drawing/2018/hyperlinkcolor" val="tx"/>
                    </a:ext>
                  </a:extLst>
                </a:hlinkClick>
              </a:rPr>
              <a:t>1935</a:t>
            </a:r>
            <a:r>
              <a:rPr lang="it-IT" sz="1800" b="0" i="0">
                <a:effectLst/>
                <a:latin typeface="Times New Roman" panose="02000000000000000000" pitchFamily="2" charset="0"/>
              </a:rPr>
              <a:t>, e lo termina qualche giorno prima del suicidio, il 27 agosto del </a:t>
            </a:r>
            <a:r>
              <a:rPr lang="it-IT" sz="1800" b="0" i="0">
                <a:effectLst/>
                <a:latin typeface="Times New Roman" panose="02000000000000000000" pitchFamily="2" charset="0"/>
                <a:hlinkClick r:id="rId4">
                  <a:extLst>
                    <a:ext uri="{A12FA001-AC4F-418D-AE19-62706E023703}">
                      <ahyp:hlinkClr xmlns:ahyp="http://schemas.microsoft.com/office/drawing/2018/hyperlinkcolor" val="tx"/>
                    </a:ext>
                  </a:extLst>
                </a:hlinkClick>
              </a:rPr>
              <a:t>1950</a:t>
            </a:r>
            <a:r>
              <a:rPr lang="it-IT" sz="1800" b="0" i="0">
                <a:effectLst/>
                <a:latin typeface="Times New Roman" panose="02000000000000000000" pitchFamily="2" charset="0"/>
              </a:rPr>
              <a:t>.</a:t>
            </a:r>
            <a:br>
              <a:rPr lang="it-IT" sz="1800"/>
            </a:br>
            <a:r>
              <a:rPr lang="it-IT" sz="1800" b="0" i="0">
                <a:effectLst/>
                <a:latin typeface="Times New Roman" panose="02000000000000000000" pitchFamily="2" charset="0"/>
              </a:rPr>
              <a:t>Questo lavoro è la chiave che ci consente di</a:t>
            </a:r>
            <a:br>
              <a:rPr lang="it-IT" sz="1800"/>
            </a:br>
            <a:r>
              <a:rPr lang="it-IT" sz="1800" b="0" i="0">
                <a:effectLst/>
                <a:latin typeface="Times New Roman" panose="02000000000000000000" pitchFamily="2" charset="0"/>
              </a:rPr>
              <a:t>entrare nel suo laboratorio poetico e di scoprire le sue letture, le sue riflessioni, non soltanto sugli uomini ma sulla letteratura e sulla poe</a:t>
            </a:r>
            <a:r>
              <a:rPr lang="it-IT" sz="1800" b="0" i="0">
                <a:solidFill>
                  <a:srgbClr val="000000"/>
                </a:solidFill>
                <a:effectLst/>
                <a:latin typeface="Times New Roman" panose="02000000000000000000" pitchFamily="2" charset="0"/>
              </a:rPr>
              <a:t>tica, e il suo rapporto con la sua stessa arte; è lo strumento privilegiato cui affida i suoi pensieri di scrittore e di uomo e, soprattutto, le confessioni ultime su quei  tormenti intimi che segnano la sua vita.</a:t>
            </a:r>
            <a:endParaRPr lang="it-IT" sz="1800"/>
          </a:p>
        </p:txBody>
      </p:sp>
      <p:pic>
        <p:nvPicPr>
          <p:cNvPr id="9" name="Immagine 9">
            <a:extLst>
              <a:ext uri="{FF2B5EF4-FFF2-40B4-BE49-F238E27FC236}">
                <a16:creationId xmlns:a16="http://schemas.microsoft.com/office/drawing/2014/main" id="{785AD091-1200-3B44-BA4E-000D5E76F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1" y="3890400"/>
            <a:ext cx="3883232" cy="2187390"/>
          </a:xfrm>
          <a:prstGeom prst="rect">
            <a:avLst/>
          </a:prstGeom>
          <a:ln>
            <a:noFill/>
          </a:ln>
          <a:effectLst>
            <a:softEdge rad="112500"/>
          </a:effectLst>
        </p:spPr>
      </p:pic>
      <p:sp>
        <p:nvSpPr>
          <p:cNvPr id="7" name="Segnaposto contenuto 6">
            <a:extLst>
              <a:ext uri="{FF2B5EF4-FFF2-40B4-BE49-F238E27FC236}">
                <a16:creationId xmlns:a16="http://schemas.microsoft.com/office/drawing/2014/main" id="{AAFE7B2B-A9AD-EB4E-8CA1-B17C248C2F18}"/>
              </a:ext>
            </a:extLst>
          </p:cNvPr>
          <p:cNvSpPr>
            <a:spLocks noGrp="1"/>
          </p:cNvSpPr>
          <p:nvPr>
            <p:ph sz="half" idx="2"/>
          </p:nvPr>
        </p:nvSpPr>
        <p:spPr>
          <a:xfrm>
            <a:off x="6404162" y="681036"/>
            <a:ext cx="5261162" cy="3622023"/>
          </a:xfrm>
        </p:spPr>
        <p:txBody>
          <a:bodyPr>
            <a:normAutofit fontScale="85000" lnSpcReduction="20000"/>
          </a:bodyPr>
          <a:lstStyle/>
          <a:p>
            <a:pPr marL="0" indent="0">
              <a:buNone/>
            </a:pPr>
            <a:r>
              <a:rPr lang="it-IT" sz="2100" b="0" i="0">
                <a:solidFill>
                  <a:srgbClr val="000000"/>
                </a:solidFill>
                <a:effectLst/>
                <a:latin typeface="Times New Roman" panose="02020603050405020304" pitchFamily="18" charset="0"/>
              </a:rPr>
              <a:t>Se volessimo fare una classificazione dei contenuti dell’opera potremmo suddividerli in:</a:t>
            </a:r>
            <a:br>
              <a:rPr lang="it-IT" sz="2100"/>
            </a:br>
            <a:r>
              <a:rPr lang="it-IT" sz="2100" b="0" i="0">
                <a:solidFill>
                  <a:srgbClr val="000000"/>
                </a:solidFill>
                <a:effectLst/>
                <a:latin typeface="Times New Roman" panose="02020603050405020304" pitchFamily="18" charset="0"/>
              </a:rPr>
              <a:t>1. riflessioni intime su se stesso;</a:t>
            </a:r>
            <a:br>
              <a:rPr lang="it-IT" sz="2100"/>
            </a:br>
            <a:r>
              <a:rPr lang="it-IT" sz="2100" b="0" i="0">
                <a:solidFill>
                  <a:srgbClr val="000000"/>
                </a:solidFill>
                <a:effectLst/>
                <a:latin typeface="Times New Roman" panose="02020603050405020304" pitchFamily="18" charset="0"/>
              </a:rPr>
              <a:t>2. descrizione dei luoghi frequentati ed abitati;</a:t>
            </a:r>
            <a:br>
              <a:rPr lang="it-IT" sz="2100"/>
            </a:br>
            <a:r>
              <a:rPr lang="it-IT" sz="2100" b="0" i="0">
                <a:solidFill>
                  <a:srgbClr val="000000"/>
                </a:solidFill>
                <a:effectLst/>
                <a:latin typeface="Times New Roman" panose="02020603050405020304" pitchFamily="18" charset="0"/>
              </a:rPr>
              <a:t>3. riflessioni filosofiche e teologiche;</a:t>
            </a:r>
            <a:br>
              <a:rPr lang="it-IT" sz="2100"/>
            </a:br>
            <a:r>
              <a:rPr lang="it-IT" sz="2100" b="0" i="0">
                <a:solidFill>
                  <a:srgbClr val="000000"/>
                </a:solidFill>
                <a:effectLst/>
                <a:latin typeface="Times New Roman" panose="02020603050405020304" pitchFamily="18" charset="0"/>
              </a:rPr>
              <a:t>4. considerazioni etimologiche;</a:t>
            </a:r>
            <a:br>
              <a:rPr lang="it-IT" sz="2100"/>
            </a:br>
            <a:r>
              <a:rPr lang="it-IT" sz="2100" b="0" i="0">
                <a:solidFill>
                  <a:srgbClr val="000000"/>
                </a:solidFill>
                <a:effectLst/>
                <a:latin typeface="Times New Roman" panose="02020603050405020304" pitchFamily="18" charset="0"/>
              </a:rPr>
              <a:t>5. meditazione sulle sue opere letterarie;</a:t>
            </a:r>
            <a:br>
              <a:rPr lang="it-IT" sz="2100"/>
            </a:br>
            <a:r>
              <a:rPr lang="it-IT" sz="2100" b="0" i="0">
                <a:solidFill>
                  <a:srgbClr val="000000"/>
                </a:solidFill>
                <a:effectLst/>
                <a:latin typeface="Times New Roman" panose="02020603050405020304" pitchFamily="18" charset="0"/>
              </a:rPr>
              <a:t>6. citazioni di titoli e versi di alcune sue poesie;</a:t>
            </a:r>
            <a:br>
              <a:rPr lang="it-IT" sz="2100"/>
            </a:br>
            <a:r>
              <a:rPr lang="it-IT" sz="2100" b="0" i="0">
                <a:solidFill>
                  <a:srgbClr val="000000"/>
                </a:solidFill>
                <a:effectLst/>
                <a:latin typeface="Times New Roman" panose="02020603050405020304" pitchFamily="18" charset="0"/>
              </a:rPr>
              <a:t>7. citazioni di molte opere straniere dalle quali prendeva spunto per i suoi lavori;</a:t>
            </a:r>
            <a:br>
              <a:rPr lang="it-IT" sz="2100"/>
            </a:br>
            <a:r>
              <a:rPr lang="it-IT" sz="2100" b="0" i="0">
                <a:solidFill>
                  <a:srgbClr val="000000"/>
                </a:solidFill>
                <a:effectLst/>
                <a:latin typeface="Times New Roman" panose="02020603050405020304" pitchFamily="18" charset="0"/>
              </a:rPr>
              <a:t>8. citazioni e riflessioni su autori classici come Omero e altri;</a:t>
            </a:r>
            <a:br>
              <a:rPr lang="it-IT" sz="2100"/>
            </a:br>
            <a:r>
              <a:rPr lang="it-IT" sz="2100" b="0" i="0">
                <a:solidFill>
                  <a:srgbClr val="000000"/>
                </a:solidFill>
                <a:effectLst/>
                <a:latin typeface="Times New Roman" panose="02020603050405020304" pitchFamily="18" charset="0"/>
              </a:rPr>
              <a:t>9. riflessioni su poeti stranieri, francesi, inglesi e americani;</a:t>
            </a:r>
            <a:br>
              <a:rPr lang="it-IT" sz="2100"/>
            </a:br>
            <a:r>
              <a:rPr lang="it-IT" sz="2100" b="0" i="0">
                <a:solidFill>
                  <a:srgbClr val="000000"/>
                </a:solidFill>
                <a:effectLst/>
                <a:latin typeface="Times New Roman" panose="02020603050405020304" pitchFamily="18" charset="0"/>
              </a:rPr>
              <a:t>10. scrittura “work in progress”.</a:t>
            </a:r>
            <a:br>
              <a:rPr lang="it-IT"/>
            </a:br>
            <a:endParaRPr lang="it-IT"/>
          </a:p>
        </p:txBody>
      </p:sp>
    </p:spTree>
    <p:extLst>
      <p:ext uri="{BB962C8B-B14F-4D97-AF65-F5344CB8AC3E}">
        <p14:creationId xmlns:p14="http://schemas.microsoft.com/office/powerpoint/2010/main" val="323695299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440CC3C2-7B73-244B-8F63-66B658B8A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4" name="Segnaposto contenuto 3">
            <a:extLst>
              <a:ext uri="{FF2B5EF4-FFF2-40B4-BE49-F238E27FC236}">
                <a16:creationId xmlns:a16="http://schemas.microsoft.com/office/drawing/2014/main" id="{0D4AE34F-E38A-BA4E-8604-A80D9EBCB715}"/>
              </a:ext>
            </a:extLst>
          </p:cNvPr>
          <p:cNvSpPr>
            <a:spLocks noGrp="1"/>
          </p:cNvSpPr>
          <p:nvPr>
            <p:ph sz="half" idx="1"/>
          </p:nvPr>
        </p:nvSpPr>
        <p:spPr>
          <a:xfrm>
            <a:off x="914400" y="588309"/>
            <a:ext cx="5181600" cy="5588654"/>
          </a:xfrm>
        </p:spPr>
        <p:txBody>
          <a:bodyPr>
            <a:noAutofit/>
          </a:bodyPr>
          <a:lstStyle/>
          <a:p>
            <a:pPr marL="0" indent="0">
              <a:buNone/>
            </a:pPr>
            <a:r>
              <a:rPr lang="it-IT" sz="1800" b="0" i="0">
                <a:solidFill>
                  <a:srgbClr val="000000"/>
                </a:solidFill>
                <a:effectLst/>
                <a:latin typeface="Times New Roman" panose="02020603050405020304" pitchFamily="18" charset="0"/>
              </a:rPr>
              <a:t>Le riflessioni si fanno particolari se chi scrive è un poeta e un romanziere. Un artista. Allora addentrarsi nel suo diario non sarà più soltanto seguirne le vicende biografiche, sulle quali talvolta sarà assai schematico ma sarà un addentrarsi nella sua poetica, nella costruzione ed evoluzione di tutto un mondo simbolico che troverà poi compimento nelle opere.</a:t>
            </a:r>
            <a:br>
              <a:rPr lang="it-IT" sz="1800"/>
            </a:br>
            <a:r>
              <a:rPr lang="it-IT" sz="1800" b="0" i="0">
                <a:solidFill>
                  <a:srgbClr val="000000"/>
                </a:solidFill>
                <a:effectLst/>
                <a:latin typeface="Times New Roman" panose="02020603050405020304" pitchFamily="18" charset="0"/>
              </a:rPr>
              <a:t>E sarà seguire le sue letture, gli interessi, le osservazioni su altri letterati e pensatori. Sarà osservare l’autore che s’interroga su se stesso, sulla sua opera, sulle sue radici culturali ed umane e si chiarisce, si forma e si rivela poi al pubblico. “È bello scrivere perché riunisce le due gioie: parlare da solo e parlare a una folla.</a:t>
            </a:r>
            <a:br>
              <a:rPr lang="it-IT" sz="1800"/>
            </a:br>
            <a:r>
              <a:rPr lang="it-IT" sz="1800" b="0" i="0">
                <a:solidFill>
                  <a:srgbClr val="000000"/>
                </a:solidFill>
                <a:effectLst/>
                <a:latin typeface="Times New Roman" panose="02020603050405020304" pitchFamily="18" charset="0"/>
              </a:rPr>
              <a:t>Il vissuto esistenziale ha un suo ruolo, ma non sempre preponderante, talvolta il lavoro, il farsi artistico o lo studio prevalgono e il testo è fitto di riflessioni sul mito, sul simbolo, sull’arte antica e moderna, sui libri affrontati e meditati.</a:t>
            </a:r>
            <a:br>
              <a:rPr lang="it-IT" sz="1800"/>
            </a:br>
            <a:r>
              <a:rPr lang="it-IT" sz="1800" b="0" i="0">
                <a:solidFill>
                  <a:srgbClr val="000000"/>
                </a:solidFill>
                <a:effectLst/>
                <a:latin typeface="Times New Roman" panose="02020603050405020304" pitchFamily="18" charset="0"/>
              </a:rPr>
              <a:t>Quando invece il dolore di vivere si fa troppo forte e lacerante, il vissuto irrompe e il testo può diventare anche lamento, grido, risentimento, rabbia e infine annientamento. Dissoluzione.</a:t>
            </a:r>
            <a:br>
              <a:rPr lang="it-IT" sz="1800"/>
            </a:br>
            <a:endParaRPr lang="it-IT" sz="1800"/>
          </a:p>
        </p:txBody>
      </p:sp>
      <p:sp>
        <p:nvSpPr>
          <p:cNvPr id="5" name="Segnaposto contenuto 4">
            <a:extLst>
              <a:ext uri="{FF2B5EF4-FFF2-40B4-BE49-F238E27FC236}">
                <a16:creationId xmlns:a16="http://schemas.microsoft.com/office/drawing/2014/main" id="{4E4149B2-50F1-F74C-BEBD-28913815F157}"/>
              </a:ext>
            </a:extLst>
          </p:cNvPr>
          <p:cNvSpPr>
            <a:spLocks noGrp="1"/>
          </p:cNvSpPr>
          <p:nvPr>
            <p:ph sz="half" idx="2"/>
          </p:nvPr>
        </p:nvSpPr>
        <p:spPr>
          <a:xfrm>
            <a:off x="6365501" y="588309"/>
            <a:ext cx="3543301" cy="1563220"/>
          </a:xfrm>
        </p:spPr>
        <p:txBody>
          <a:bodyPr>
            <a:noAutofit/>
          </a:bodyPr>
          <a:lstStyle/>
          <a:p>
            <a:pPr marL="0" indent="0">
              <a:buNone/>
            </a:pPr>
            <a:r>
              <a:rPr lang="it-IT" sz="1800" b="0" i="0">
                <a:solidFill>
                  <a:srgbClr val="000000"/>
                </a:solidFill>
                <a:effectLst/>
                <a:latin typeface="Times New Roman" panose="02020603050405020304" pitchFamily="18" charset="0"/>
              </a:rPr>
              <a:t>“</a:t>
            </a:r>
            <a:r>
              <a:rPr lang="it-IT" sz="1800" b="1" i="0">
                <a:solidFill>
                  <a:srgbClr val="000000"/>
                </a:solidFill>
                <a:effectLst/>
                <a:latin typeface="Times New Roman" panose="02020603050405020304" pitchFamily="18" charset="0"/>
              </a:rPr>
              <a:t>Ciò che è stato, sarà”</a:t>
            </a:r>
            <a:r>
              <a:rPr lang="it-IT" sz="1800" b="0" i="0">
                <a:solidFill>
                  <a:srgbClr val="000000"/>
                </a:solidFill>
                <a:effectLst/>
                <a:latin typeface="Times New Roman" panose="02020603050405020304" pitchFamily="18" charset="0"/>
              </a:rPr>
              <a:t>. Il ripetersi, come nel mito, di esperienze negative per troppo tempo accresce il disagio esistenziale, accresce la solitudine da sempre vissuta fino a non lasciare più margine alla speranza. “Ciò che è stato, sarà”. Significa impossibilità di risollevarsi, annientamento soprattutto quando, anche nell’arte, si ritiene di aver dato tutto. </a:t>
            </a:r>
            <a:endParaRPr lang="it-IT" sz="1800"/>
          </a:p>
        </p:txBody>
      </p:sp>
      <p:pic>
        <p:nvPicPr>
          <p:cNvPr id="6" name="Immagine 6">
            <a:extLst>
              <a:ext uri="{FF2B5EF4-FFF2-40B4-BE49-F238E27FC236}">
                <a16:creationId xmlns:a16="http://schemas.microsoft.com/office/drawing/2014/main" id="{E6136606-A72D-2348-B1F1-9354EC255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244" y="3520614"/>
            <a:ext cx="2700558" cy="2619297"/>
          </a:xfrm>
          <a:prstGeom prst="rect">
            <a:avLst/>
          </a:prstGeom>
          <a:ln>
            <a:noFill/>
          </a:ln>
          <a:effectLst>
            <a:outerShdw blurRad="63500" sx="102000" sy="102000" algn="ctr" rotWithShape="0">
              <a:prstClr val="black">
                <a:alpha val="40000"/>
              </a:prstClr>
            </a:outerShdw>
            <a:softEdge rad="112500"/>
          </a:effectLst>
        </p:spPr>
      </p:pic>
    </p:spTree>
    <p:extLst>
      <p:ext uri="{BB962C8B-B14F-4D97-AF65-F5344CB8AC3E}">
        <p14:creationId xmlns:p14="http://schemas.microsoft.com/office/powerpoint/2010/main" val="361162760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43CD0B06-DCA6-564F-BBAD-50D1E0CCFF3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Segnaposto contenuto 3">
            <a:extLst>
              <a:ext uri="{FF2B5EF4-FFF2-40B4-BE49-F238E27FC236}">
                <a16:creationId xmlns:a16="http://schemas.microsoft.com/office/drawing/2014/main" id="{93F465D3-E0E0-074F-BC5F-3A9D7D35EFA7}"/>
              </a:ext>
            </a:extLst>
          </p:cNvPr>
          <p:cNvSpPr>
            <a:spLocks noGrp="1"/>
          </p:cNvSpPr>
          <p:nvPr>
            <p:ph sz="half" idx="2"/>
          </p:nvPr>
        </p:nvSpPr>
        <p:spPr>
          <a:xfrm>
            <a:off x="822568" y="921139"/>
            <a:ext cx="5273432" cy="2941413"/>
          </a:xfrm>
        </p:spPr>
        <p:txBody>
          <a:bodyPr>
            <a:noAutofit/>
          </a:bodyPr>
          <a:lstStyle/>
          <a:p>
            <a:pPr marL="0" indent="0">
              <a:buNone/>
            </a:pPr>
            <a:r>
              <a:rPr lang="it-IT" sz="2000" b="0" i="0">
                <a:solidFill>
                  <a:schemeClr val="bg1">
                    <a:lumMod val="10000"/>
                  </a:schemeClr>
                </a:solidFill>
                <a:effectLst/>
                <a:latin typeface="Times New Roman" panose="02020603050405020304" pitchFamily="18" charset="0"/>
              </a:rPr>
              <a:t>Ancora nel </a:t>
            </a:r>
            <a:r>
              <a:rPr lang="it-IT" sz="2000" b="0" i="0">
                <a:solidFill>
                  <a:schemeClr val="bg1">
                    <a:lumMod val="10000"/>
                  </a:schemeClr>
                </a:solidFill>
                <a:effectLst/>
                <a:latin typeface="Times New Roman" panose="02020603050405020304" pitchFamily="18" charset="0"/>
                <a:hlinkClick r:id="rId3">
                  <a:extLst>
                    <a:ext uri="{A12FA001-AC4F-418D-AE19-62706E023703}">
                      <ahyp:hlinkClr xmlns:ahyp="http://schemas.microsoft.com/office/drawing/2018/hyperlinkcolor" val="tx"/>
                    </a:ext>
                  </a:extLst>
                </a:hlinkClick>
              </a:rPr>
              <a:t>1946</a:t>
            </a:r>
            <a:r>
              <a:rPr lang="it-IT" sz="2000" b="0" i="0">
                <a:solidFill>
                  <a:schemeClr val="bg1">
                    <a:lumMod val="10000"/>
                  </a:schemeClr>
                </a:solidFill>
                <a:effectLst/>
                <a:latin typeface="Times New Roman" panose="02020603050405020304" pitchFamily="18" charset="0"/>
              </a:rPr>
              <a:t> Pavese scriveva sotto il titolo “Tentazione dello scrittore”: “</a:t>
            </a:r>
            <a:r>
              <a:rPr lang="it-IT" sz="2000" b="1" i="0">
                <a:solidFill>
                  <a:schemeClr val="bg1">
                    <a:lumMod val="10000"/>
                  </a:schemeClr>
                </a:solidFill>
                <a:effectLst/>
                <a:latin typeface="Times New Roman" panose="02020603050405020304" pitchFamily="18" charset="0"/>
              </a:rPr>
              <a:t>Aver scritto qualcosa che ti lascia come un fucile sparato, ancora scosso e riarso, vuotato di tutto te stesso, dove non solo hai scaricato tutto quello che sai di te stesso, ma quello che sospetti e supponi, e i sussulti, i fantasmi, l’inconscio – averlo fatto con lunga fatica e tensione, con cautela di giorni e tremori e repentine scoperte e fallimenti e irrigidirsi di tutta la vita su quel punto – accorgersi che tutto questo è come nulla se un segno umano, una parola, una presenza non lo accoglie, lo scalda – e morir di freddo – parlare al deserto – essere solo notte e giorno come un morto”. </a:t>
            </a:r>
            <a:endParaRPr lang="it-IT" sz="2000" b="1">
              <a:solidFill>
                <a:schemeClr val="bg1">
                  <a:lumMod val="10000"/>
                </a:schemeClr>
              </a:solidFill>
            </a:endParaRPr>
          </a:p>
        </p:txBody>
      </p:sp>
      <p:pic>
        <p:nvPicPr>
          <p:cNvPr id="3" name="Immagine 5">
            <a:extLst>
              <a:ext uri="{FF2B5EF4-FFF2-40B4-BE49-F238E27FC236}">
                <a16:creationId xmlns:a16="http://schemas.microsoft.com/office/drawing/2014/main" id="{E0915798-6EC1-D34D-8AB8-8AC5BB85B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234" y="2269632"/>
            <a:ext cx="4276781" cy="2318736"/>
          </a:xfrm>
          <a:prstGeom prst="rect">
            <a:avLst/>
          </a:prstGeom>
          <a:ln>
            <a:noFill/>
          </a:ln>
          <a:effectLst>
            <a:innerShdw blurRad="63500" dist="101600" dir="13500000">
              <a:prstClr val="black">
                <a:alpha val="50000"/>
              </a:prstClr>
            </a:innerShdw>
            <a:softEdge rad="112500"/>
          </a:effectLst>
        </p:spPr>
      </p:pic>
    </p:spTree>
    <p:extLst>
      <p:ext uri="{BB962C8B-B14F-4D97-AF65-F5344CB8AC3E}">
        <p14:creationId xmlns:p14="http://schemas.microsoft.com/office/powerpoint/2010/main" val="38084763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1055B-2C1E-6042-A039-3AB3931726E9}"/>
              </a:ext>
            </a:extLst>
          </p:cNvPr>
          <p:cNvSpPr>
            <a:spLocks noGrp="1"/>
          </p:cNvSpPr>
          <p:nvPr>
            <p:ph type="title"/>
          </p:nvPr>
        </p:nvSpPr>
        <p:spPr/>
        <p:txBody>
          <a:bodyPr/>
          <a:lstStyle/>
          <a:p>
            <a:endParaRPr lang="it-IT"/>
          </a:p>
        </p:txBody>
      </p:sp>
      <p:pic>
        <p:nvPicPr>
          <p:cNvPr id="5" name="Immagine 5">
            <a:extLst>
              <a:ext uri="{FF2B5EF4-FFF2-40B4-BE49-F238E27FC236}">
                <a16:creationId xmlns:a16="http://schemas.microsoft.com/office/drawing/2014/main" id="{55914F47-A00E-B44C-AFE7-8A080452D12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Segnaposto contenuto 3">
            <a:extLst>
              <a:ext uri="{FF2B5EF4-FFF2-40B4-BE49-F238E27FC236}">
                <a16:creationId xmlns:a16="http://schemas.microsoft.com/office/drawing/2014/main" id="{49BCF77A-3CEA-0F46-9984-4A172DC8306C}"/>
              </a:ext>
            </a:extLst>
          </p:cNvPr>
          <p:cNvSpPr>
            <a:spLocks noGrp="1"/>
          </p:cNvSpPr>
          <p:nvPr>
            <p:ph sz="half" idx="2"/>
          </p:nvPr>
        </p:nvSpPr>
        <p:spPr>
          <a:xfrm>
            <a:off x="838200" y="602994"/>
            <a:ext cx="4249994" cy="4227102"/>
          </a:xfrm>
        </p:spPr>
        <p:txBody>
          <a:bodyPr>
            <a:normAutofit/>
          </a:bodyPr>
          <a:lstStyle/>
          <a:p>
            <a:pPr marL="0" indent="0">
              <a:buNone/>
            </a:pPr>
            <a:br>
              <a:rPr lang="it-IT" sz="2000">
                <a:solidFill>
                  <a:schemeClr val="bg1">
                    <a:lumMod val="10000"/>
                  </a:schemeClr>
                </a:solidFill>
              </a:rPr>
            </a:br>
            <a:r>
              <a:rPr lang="it-IT" sz="2000" b="0" i="0">
                <a:solidFill>
                  <a:schemeClr val="bg1">
                    <a:lumMod val="10000"/>
                  </a:schemeClr>
                </a:solidFill>
                <a:effectLst/>
                <a:latin typeface="Times New Roman" panose="02020603050405020304" pitchFamily="18" charset="0"/>
              </a:rPr>
              <a:t>Quattro anni dopo, nel </a:t>
            </a:r>
            <a:r>
              <a:rPr lang="it-IT" sz="2000" b="0" i="0">
                <a:solidFill>
                  <a:schemeClr val="bg1">
                    <a:lumMod val="10000"/>
                  </a:schemeClr>
                </a:solidFill>
                <a:effectLst/>
                <a:latin typeface="Times New Roman" panose="02020603050405020304" pitchFamily="18" charset="0"/>
                <a:hlinkClick r:id="rId3">
                  <a:extLst>
                    <a:ext uri="{A12FA001-AC4F-418D-AE19-62706E023703}">
                      <ahyp:hlinkClr xmlns:ahyp="http://schemas.microsoft.com/office/drawing/2018/hyperlinkcolor" val="tx"/>
                    </a:ext>
                  </a:extLst>
                </a:hlinkClick>
              </a:rPr>
              <a:t>1950</a:t>
            </a:r>
            <a:r>
              <a:rPr lang="it-IT" sz="2000" b="0" i="0">
                <a:solidFill>
                  <a:schemeClr val="bg1">
                    <a:lumMod val="10000"/>
                  </a:schemeClr>
                </a:solidFill>
                <a:effectLst/>
                <a:latin typeface="Times New Roman" panose="02020603050405020304" pitchFamily="18" charset="0"/>
              </a:rPr>
              <a:t>, Pavese aveva scritto i suoi rormanzi migliori, artisticamente si era realizzato, aveva successo, ma lo spettro del suicidio – da sempre presente – ritornava prepotentemente.</a:t>
            </a:r>
          </a:p>
          <a:p>
            <a:pPr marL="0" indent="0">
              <a:buNone/>
            </a:pPr>
            <a:r>
              <a:rPr lang="it-IT" sz="1800" b="1" i="0">
                <a:solidFill>
                  <a:srgbClr val="000000"/>
                </a:solidFill>
                <a:effectLst/>
                <a:latin typeface="Times New Roman" panose="02020603050405020304" pitchFamily="18" charset="0"/>
              </a:rPr>
              <a:t>“Non ci si uccide per amore di una donna. Ci si uccide perché un amore, qualunque amore, ci rivela nella nostra nudità, </a:t>
            </a:r>
            <a:r>
              <a:rPr lang="it-IT" sz="1800" b="1" i="0">
                <a:effectLst/>
                <a:latin typeface="Times New Roman" panose="02020603050405020304" pitchFamily="18" charset="0"/>
              </a:rPr>
              <a:t>miseria, inermità, nulla”. (25 marzo </a:t>
            </a:r>
            <a:r>
              <a:rPr lang="it-IT" sz="1800" b="1" i="0">
                <a:effectLst/>
                <a:latin typeface="Times New Roman" panose="02020603050405020304" pitchFamily="18" charset="0"/>
                <a:hlinkClick r:id="rId3">
                  <a:extLst>
                    <a:ext uri="{A12FA001-AC4F-418D-AE19-62706E023703}">
                      <ahyp:hlinkClr xmlns:ahyp="http://schemas.microsoft.com/office/drawing/2018/hyperlinkcolor" val="tx"/>
                    </a:ext>
                  </a:extLst>
                </a:hlinkClick>
              </a:rPr>
              <a:t>1950</a:t>
            </a:r>
            <a:r>
              <a:rPr lang="it-IT" sz="1800" b="1" i="0">
                <a:effectLst/>
                <a:latin typeface="Times New Roman" panose="02020603050405020304" pitchFamily="18" charset="0"/>
              </a:rPr>
              <a:t>)</a:t>
            </a:r>
            <a:endParaRPr lang="it-IT" sz="1800" b="1"/>
          </a:p>
        </p:txBody>
      </p:sp>
      <p:pic>
        <p:nvPicPr>
          <p:cNvPr id="3" name="Immagine 5">
            <a:extLst>
              <a:ext uri="{FF2B5EF4-FFF2-40B4-BE49-F238E27FC236}">
                <a16:creationId xmlns:a16="http://schemas.microsoft.com/office/drawing/2014/main" id="{4F6A393E-9541-F248-8480-5B64251A5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138" y="2055813"/>
            <a:ext cx="4701662" cy="2141868"/>
          </a:xfrm>
          <a:prstGeom prst="rect">
            <a:avLst/>
          </a:prstGeom>
          <a:ln>
            <a:noFill/>
          </a:ln>
          <a:effectLst>
            <a:softEdge rad="112500"/>
          </a:effectLst>
        </p:spPr>
      </p:pic>
    </p:spTree>
    <p:extLst>
      <p:ext uri="{BB962C8B-B14F-4D97-AF65-F5344CB8AC3E}">
        <p14:creationId xmlns:p14="http://schemas.microsoft.com/office/powerpoint/2010/main" val="246923408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3">
            <a:extLst>
              <a:ext uri="{FF2B5EF4-FFF2-40B4-BE49-F238E27FC236}">
                <a16:creationId xmlns:a16="http://schemas.microsoft.com/office/drawing/2014/main" id="{B46031A9-2A16-5C46-A84A-8BD362FF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egnaposto contenuto 3">
            <a:extLst>
              <a:ext uri="{FF2B5EF4-FFF2-40B4-BE49-F238E27FC236}">
                <a16:creationId xmlns:a16="http://schemas.microsoft.com/office/drawing/2014/main" id="{47CA7053-7524-5249-BE09-4E9381EEEDCD}"/>
              </a:ext>
            </a:extLst>
          </p:cNvPr>
          <p:cNvSpPr>
            <a:spLocks noGrp="1"/>
          </p:cNvSpPr>
          <p:nvPr>
            <p:ph sz="half" idx="2"/>
          </p:nvPr>
        </p:nvSpPr>
        <p:spPr>
          <a:xfrm>
            <a:off x="914400" y="699459"/>
            <a:ext cx="5181600" cy="4351338"/>
          </a:xfrm>
        </p:spPr>
        <p:txBody>
          <a:bodyPr>
            <a:normAutofit fontScale="85000" lnSpcReduction="20000"/>
          </a:bodyPr>
          <a:lstStyle/>
          <a:p>
            <a:pPr marL="0" indent="0">
              <a:buNone/>
            </a:pPr>
            <a:r>
              <a:rPr lang="it-IT" b="0" i="0">
                <a:solidFill>
                  <a:srgbClr val="000000"/>
                </a:solidFill>
                <a:effectLst/>
                <a:latin typeface="Times New Roman" panose="02020603050405020304" pitchFamily="18" charset="0"/>
              </a:rPr>
              <a:t>Ultimi sussulti di poesia scuotono l’autore prima della decisione finale. Tentativi, fino alla fine, per uscire dalla solitudine incombente.</a:t>
            </a:r>
            <a:br>
              <a:rPr lang="it-IT"/>
            </a:br>
            <a:r>
              <a:rPr lang="it-IT" b="0" i="0">
                <a:solidFill>
                  <a:srgbClr val="000000"/>
                </a:solidFill>
                <a:effectLst/>
                <a:latin typeface="Times New Roman" panose="02020603050405020304" pitchFamily="18" charset="0"/>
              </a:rPr>
              <a:t>Eppure, con lucidità assoluta, emerge la consapevolezza della propria opera compiuta con amore, con passione e con immenso e instancabile impegno.</a:t>
            </a:r>
            <a:br>
              <a:rPr lang="it-IT"/>
            </a:br>
            <a:r>
              <a:rPr lang="it-IT" b="1" i="0">
                <a:solidFill>
                  <a:srgbClr val="000000"/>
                </a:solidFill>
                <a:effectLst/>
                <a:latin typeface="Times New Roman" panose="02020603050405020304" pitchFamily="18" charset="0"/>
              </a:rPr>
              <a:t>“La mia parte pubblica l’ho fatta – ciò che potevo. Ho lavorato, ho dato poesia agli uomini, ho condiviso le pene di molti”. </a:t>
            </a:r>
            <a:r>
              <a:rPr lang="it-IT" b="0" i="0">
                <a:solidFill>
                  <a:srgbClr val="000000"/>
                </a:solidFill>
                <a:effectLst/>
                <a:latin typeface="Times New Roman" panose="02020603050405020304" pitchFamily="18" charset="0"/>
              </a:rPr>
              <a:t>(16 agosto </a:t>
            </a:r>
            <a:r>
              <a:rPr lang="it-IT" b="0" i="0">
                <a:solidFill>
                  <a:schemeClr val="bg1">
                    <a:lumMod val="10000"/>
                  </a:schemeClr>
                </a:solidFill>
                <a:effectLst/>
                <a:latin typeface="Times New Roman" panose="02020603050405020304" pitchFamily="18" charset="0"/>
                <a:hlinkClick r:id="rId3">
                  <a:extLst>
                    <a:ext uri="{A12FA001-AC4F-418D-AE19-62706E023703}">
                      <ahyp:hlinkClr xmlns:ahyp="http://schemas.microsoft.com/office/drawing/2018/hyperlinkcolor" val="tx"/>
                    </a:ext>
                  </a:extLst>
                </a:hlinkClick>
              </a:rPr>
              <a:t>1950</a:t>
            </a:r>
            <a:r>
              <a:rPr lang="it-IT" b="0" i="0">
                <a:solidFill>
                  <a:srgbClr val="000000"/>
                </a:solidFill>
                <a:effectLst/>
                <a:latin typeface="Times New Roman" panose="02020603050405020304" pitchFamily="18" charset="0"/>
              </a:rPr>
              <a:t>)</a:t>
            </a:r>
            <a:endParaRPr lang="it-IT"/>
          </a:p>
        </p:txBody>
      </p:sp>
      <p:sp>
        <p:nvSpPr>
          <p:cNvPr id="12" name="Segnaposto contenuto 11">
            <a:extLst>
              <a:ext uri="{FF2B5EF4-FFF2-40B4-BE49-F238E27FC236}">
                <a16:creationId xmlns:a16="http://schemas.microsoft.com/office/drawing/2014/main" id="{8B09C20B-D72A-474F-B66D-A1A4715BD9BB}"/>
              </a:ext>
            </a:extLst>
          </p:cNvPr>
          <p:cNvSpPr>
            <a:spLocks noGrp="1"/>
          </p:cNvSpPr>
          <p:nvPr>
            <p:ph sz="half" idx="1"/>
          </p:nvPr>
        </p:nvSpPr>
        <p:spPr>
          <a:xfrm>
            <a:off x="6390968" y="699459"/>
            <a:ext cx="5181600" cy="5572190"/>
          </a:xfrm>
        </p:spPr>
        <p:txBody>
          <a:bodyPr>
            <a:normAutofit fontScale="85000" lnSpcReduction="20000"/>
          </a:bodyPr>
          <a:lstStyle/>
          <a:p>
            <a:pPr marL="0" indent="0">
              <a:buNone/>
            </a:pPr>
            <a:r>
              <a:rPr lang="it-IT" b="0" i="0">
                <a:solidFill>
                  <a:srgbClr val="000000"/>
                </a:solidFill>
                <a:effectLst/>
                <a:latin typeface="Times New Roman" panose="02020603050405020304" pitchFamily="18" charset="0"/>
              </a:rPr>
              <a:t>“Mestiere di vivere” è un testo complesso, difficile da affrontare e terribilmente tragico, poiché impegna intellettualmente e lascia una traccia di disagio esistenziale profondo, mettendo a contatto con la sofferenza annientante del suo autore.</a:t>
            </a:r>
            <a:br>
              <a:rPr lang="it-IT"/>
            </a:br>
            <a:r>
              <a:rPr lang="it-IT" b="0" i="0">
                <a:solidFill>
                  <a:srgbClr val="000000"/>
                </a:solidFill>
                <a:effectLst/>
                <a:latin typeface="Times New Roman" panose="02020603050405020304" pitchFamily="18" charset="0"/>
              </a:rPr>
              <a:t>È un testo che ha in sé la luce della creazione artistica e, nello stesso tempo, la tenebra esistenziale, il dramma, l’annullarsi di ogni speranza. È un testo che può fare male, ma che è anche intessuto di pensieri profondi, di studio, di passione per il proprio lavoro e per la propria terra, di poesia e scavo interiore volto alla ricerca e al continuo perfezionamento della propria poetica.</a:t>
            </a:r>
            <a:br>
              <a:rPr lang="it-IT"/>
            </a:br>
            <a:r>
              <a:rPr lang="it-IT" b="0" i="0">
                <a:solidFill>
                  <a:srgbClr val="000000"/>
                </a:solidFill>
                <a:effectLst/>
                <a:latin typeface="Times New Roman" panose="02020603050405020304" pitchFamily="18" charset="0"/>
              </a:rPr>
              <a:t>Il diario pavesiano è come abbiamo visto perciò una sorta di filo conduttore che accompagna quasi l’intera vita e attività artistica dell’autore.</a:t>
            </a:r>
            <a:endParaRPr lang="it-IT"/>
          </a:p>
        </p:txBody>
      </p:sp>
    </p:spTree>
    <p:extLst>
      <p:ext uri="{BB962C8B-B14F-4D97-AF65-F5344CB8AC3E}">
        <p14:creationId xmlns:p14="http://schemas.microsoft.com/office/powerpoint/2010/main" val="111497094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20CA5BE2-377E-B92D-850E-1ECEB319F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DAC22F40-4CAD-81A7-095B-C709C07D62E7}"/>
              </a:ext>
            </a:extLst>
          </p:cNvPr>
          <p:cNvSpPr>
            <a:spLocks noGrp="1"/>
          </p:cNvSpPr>
          <p:nvPr>
            <p:ph type="title"/>
          </p:nvPr>
        </p:nvSpPr>
        <p:spPr>
          <a:xfrm>
            <a:off x="838200" y="573087"/>
            <a:ext cx="10515600" cy="1325563"/>
          </a:xfrm>
        </p:spPr>
        <p:txBody>
          <a:bodyPr/>
          <a:lstStyle/>
          <a:p>
            <a:r>
              <a:rPr lang="it-IT" b="1">
                <a:latin typeface="+mn-lt"/>
              </a:rPr>
              <a:t>Lavorare stanca</a:t>
            </a:r>
          </a:p>
        </p:txBody>
      </p:sp>
      <p:sp>
        <p:nvSpPr>
          <p:cNvPr id="3" name="Segnaposto contenuto 2">
            <a:extLst>
              <a:ext uri="{FF2B5EF4-FFF2-40B4-BE49-F238E27FC236}">
                <a16:creationId xmlns:a16="http://schemas.microsoft.com/office/drawing/2014/main" id="{C6573DE1-72E5-C8F7-8AB6-6339621C40E1}"/>
              </a:ext>
            </a:extLst>
          </p:cNvPr>
          <p:cNvSpPr>
            <a:spLocks noGrp="1"/>
          </p:cNvSpPr>
          <p:nvPr>
            <p:ph sz="half" idx="1"/>
          </p:nvPr>
        </p:nvSpPr>
        <p:spPr/>
        <p:txBody>
          <a:bodyPr>
            <a:normAutofit lnSpcReduction="10000"/>
          </a:bodyPr>
          <a:lstStyle/>
          <a:p>
            <a:pPr marL="0" indent="0">
              <a:buNone/>
            </a:pPr>
            <a:r>
              <a:rPr lang="it-IT"/>
              <a:t>Il 1936 è l’anno della raccolta di poesie «Lavorare stanca». Si divide in sei sezioni:Antenati, Dopo, Città in campagna, Maternità, Legna verde, Paternità</a:t>
            </a:r>
          </a:p>
          <a:p>
            <a:pPr marL="0" indent="0">
              <a:buNone/>
            </a:pPr>
            <a:r>
              <a:rPr lang="it-IT" b="0" i="0">
                <a:solidFill>
                  <a:srgbClr val="202122"/>
                </a:solidFill>
                <a:effectLst/>
              </a:rPr>
              <a:t>«Val la pena essere solo, per essere sempre più solo?/ Solamente girarle, le piazze e le strade/ sono vuote. Bisogna fermare una donna/ e parlarle e deciderla a vivere insieme.</a:t>
            </a:r>
            <a:r>
              <a:rPr lang="it-IT" b="0" i="0" baseline="30000">
                <a:solidFill>
                  <a:srgbClr val="3366CC"/>
                </a:solidFill>
                <a:effectLst/>
              </a:rPr>
              <a:t>»</a:t>
            </a:r>
            <a:endParaRPr lang="it-IT"/>
          </a:p>
        </p:txBody>
      </p:sp>
      <p:sp>
        <p:nvSpPr>
          <p:cNvPr id="4" name="Segnaposto contenuto 3">
            <a:extLst>
              <a:ext uri="{FF2B5EF4-FFF2-40B4-BE49-F238E27FC236}">
                <a16:creationId xmlns:a16="http://schemas.microsoft.com/office/drawing/2014/main" id="{35B05056-41BF-F79E-CE92-D9F1093133AA}"/>
              </a:ext>
            </a:extLst>
          </p:cNvPr>
          <p:cNvSpPr>
            <a:spLocks noGrp="1"/>
          </p:cNvSpPr>
          <p:nvPr>
            <p:ph sz="half" idx="2"/>
          </p:nvPr>
        </p:nvSpPr>
        <p:spPr>
          <a:xfrm>
            <a:off x="6362700" y="1825625"/>
            <a:ext cx="5181600" cy="4351338"/>
          </a:xfrm>
        </p:spPr>
        <p:txBody>
          <a:bodyPr>
            <a:normAutofit lnSpcReduction="10000"/>
          </a:bodyPr>
          <a:lstStyle/>
          <a:p>
            <a:pPr marL="0" indent="0">
              <a:buNone/>
            </a:pPr>
            <a:r>
              <a:rPr lang="it-IT" b="0" i="0">
                <a:solidFill>
                  <a:srgbClr val="202122"/>
                </a:solidFill>
                <a:effectLst/>
              </a:rPr>
              <a:t>«Camminiamo una sera sul fianco di un colle,/ in silenzio. Nell'ombra del tardo crepuscolo/ mio cugino è un gigante vestito di bianco/ che si muove pacato, abbronzato nel volto,/ taciturno. Tacere è la nostra virtù./ Qualche nostro antenato dev'essere stato ben solo/ - un grand'uomo tra idioti o un povero folle -/ per insegnare ai suoi tanto silenzio»</a:t>
            </a:r>
            <a:endParaRPr lang="it-IT"/>
          </a:p>
        </p:txBody>
      </p:sp>
      <p:sp>
        <p:nvSpPr>
          <p:cNvPr id="8" name="CasellaDiTesto 7">
            <a:extLst>
              <a:ext uri="{FF2B5EF4-FFF2-40B4-BE49-F238E27FC236}">
                <a16:creationId xmlns:a16="http://schemas.microsoft.com/office/drawing/2014/main" id="{50178404-CE5B-FEBC-50F7-FB392D453BDA}"/>
              </a:ext>
            </a:extLst>
          </p:cNvPr>
          <p:cNvSpPr txBox="1"/>
          <p:nvPr/>
        </p:nvSpPr>
        <p:spPr>
          <a:xfrm>
            <a:off x="3048000" y="5548193"/>
            <a:ext cx="6096000" cy="369332"/>
          </a:xfrm>
          <a:prstGeom prst="rect">
            <a:avLst/>
          </a:prstGeom>
          <a:noFill/>
        </p:spPr>
        <p:txBody>
          <a:bodyPr wrap="square">
            <a:spAutoFit/>
          </a:bodyPr>
          <a:lstStyle/>
          <a:p>
            <a:pPr marL="0" algn="l" rtl="0" eaLnBrk="1" fontAlgn="t" latinLnBrk="0" hangingPunct="1">
              <a:spcBef>
                <a:spcPts val="0"/>
              </a:spcBef>
              <a:spcAft>
                <a:spcPts val="0"/>
              </a:spcAft>
            </a:pPr>
            <a:endParaRPr lang="it-IT" sz="1800" b="0" i="0" u="none" strike="noStrike">
              <a:effectLst/>
              <a:latin typeface="Arial" panose="020B0604020202020204" pitchFamily="34" charset="0"/>
            </a:endParaRPr>
          </a:p>
        </p:txBody>
      </p:sp>
    </p:spTree>
    <p:extLst>
      <p:ext uri="{BB962C8B-B14F-4D97-AF65-F5344CB8AC3E}">
        <p14:creationId xmlns:p14="http://schemas.microsoft.com/office/powerpoint/2010/main" val="197717407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2BED2C4E-16B0-5246-A301-CFB790154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F7CE901B-923B-1B40-83C4-30E72366FE45}"/>
              </a:ext>
            </a:extLst>
          </p:cNvPr>
          <p:cNvSpPr>
            <a:spLocks noGrp="1"/>
          </p:cNvSpPr>
          <p:nvPr>
            <p:ph type="title"/>
          </p:nvPr>
        </p:nvSpPr>
        <p:spPr>
          <a:xfrm>
            <a:off x="838200" y="456079"/>
            <a:ext cx="10515600" cy="1325563"/>
          </a:xfrm>
        </p:spPr>
        <p:txBody>
          <a:bodyPr>
            <a:normAutofit/>
          </a:bodyPr>
          <a:lstStyle/>
          <a:p>
            <a:r>
              <a:rPr lang="it-IT" sz="2800" b="1">
                <a:latin typeface="+mn-lt"/>
                <a:ea typeface="Arial Nova Light" panose="02000000000000000000" pitchFamily="2" charset="0"/>
              </a:rPr>
              <a:t>Verrà la morte e avrà </a:t>
            </a:r>
            <a:br>
              <a:rPr lang="it-IT" sz="2800" b="1">
                <a:latin typeface="+mn-lt"/>
                <a:ea typeface="Arial Nova Light" panose="02000000000000000000" pitchFamily="2" charset="0"/>
              </a:rPr>
            </a:br>
            <a:r>
              <a:rPr lang="it-IT" sz="2800" b="1">
                <a:latin typeface="+mn-lt"/>
                <a:ea typeface="Arial Nova Light" panose="02000000000000000000" pitchFamily="2" charset="0"/>
              </a:rPr>
              <a:t>i tuoi occhi</a:t>
            </a:r>
          </a:p>
        </p:txBody>
      </p:sp>
      <p:sp>
        <p:nvSpPr>
          <p:cNvPr id="3" name="Segnaposto contenuto 2">
            <a:extLst>
              <a:ext uri="{FF2B5EF4-FFF2-40B4-BE49-F238E27FC236}">
                <a16:creationId xmlns:a16="http://schemas.microsoft.com/office/drawing/2014/main" id="{7E156B5B-155A-F440-BCC4-B351490BD20D}"/>
              </a:ext>
            </a:extLst>
          </p:cNvPr>
          <p:cNvSpPr>
            <a:spLocks noGrp="1"/>
          </p:cNvSpPr>
          <p:nvPr>
            <p:ph sz="half" idx="1"/>
          </p:nvPr>
        </p:nvSpPr>
        <p:spPr>
          <a:xfrm>
            <a:off x="6248400" y="1387801"/>
            <a:ext cx="5181600" cy="4351338"/>
          </a:xfrm>
        </p:spPr>
        <p:txBody>
          <a:bodyPr>
            <a:normAutofit fontScale="70000" lnSpcReduction="20000"/>
          </a:bodyPr>
          <a:lstStyle/>
          <a:p>
            <a:pPr marL="0" indent="0">
              <a:buNone/>
            </a:pPr>
            <a:r>
              <a:rPr lang="it-IT" b="0" i="0">
                <a:effectLst/>
                <a:latin typeface="Times New Roman" panose="02020603050405020304" pitchFamily="18" charset="0"/>
              </a:rPr>
              <a:t>Verrà la morte e avrà i tuoi occhi è una poesia di Cesare Pavese pubblicata nella raccolta omonima, edita postuma nel </a:t>
            </a:r>
            <a:r>
              <a:rPr lang="it-IT" b="0" i="0">
                <a:effectLst/>
                <a:latin typeface="Times New Roman" panose="02020603050405020304" pitchFamily="18" charset="0"/>
                <a:hlinkClick r:id="rId3">
                  <a:extLst>
                    <a:ext uri="{A12FA001-AC4F-418D-AE19-62706E023703}">
                      <ahyp:hlinkClr xmlns:ahyp="http://schemas.microsoft.com/office/drawing/2018/hyperlinkcolor" val="tx"/>
                    </a:ext>
                  </a:extLst>
                </a:hlinkClick>
              </a:rPr>
              <a:t>1951</a:t>
            </a:r>
            <a:r>
              <a:rPr lang="it-IT" b="0" i="0">
                <a:effectLst/>
                <a:latin typeface="Times New Roman" panose="02020603050405020304" pitchFamily="18" charset="0"/>
              </a:rPr>
              <a:t> dopo il suicidio dell’autore. Il testo è incentrato sulla delusione amorosa patita per l’attrice americana Constance Dowling e costituisce una importante tappa all’interno dell’attività poetica di Pavese.</a:t>
            </a:r>
          </a:p>
          <a:p>
            <a:pPr marL="0" indent="0">
              <a:buNone/>
            </a:pPr>
            <a:r>
              <a:rPr lang="it-IT" b="0" i="0">
                <a:effectLst/>
                <a:latin typeface="Times New Roman" panose="02020603050405020304" pitchFamily="18" charset="0"/>
              </a:rPr>
              <a:t>Dopo la pubblicazione della prima raccolta poetica, Lavorare stanca, nel </a:t>
            </a:r>
            <a:r>
              <a:rPr lang="it-IT" b="0" i="0">
                <a:effectLst/>
                <a:latin typeface="Times New Roman" panose="02020603050405020304" pitchFamily="18" charset="0"/>
                <a:hlinkClick r:id="rId4">
                  <a:extLst>
                    <a:ext uri="{A12FA001-AC4F-418D-AE19-62706E023703}">
                      <ahyp:hlinkClr xmlns:ahyp="http://schemas.microsoft.com/office/drawing/2018/hyperlinkcolor" val="tx"/>
                    </a:ext>
                  </a:extLst>
                </a:hlinkClick>
              </a:rPr>
              <a:t>1936</a:t>
            </a:r>
            <a:r>
              <a:rPr lang="it-IT" b="0" i="0">
                <a:effectLst/>
                <a:latin typeface="Times New Roman" panose="02020603050405020304" pitchFamily="18" charset="0"/>
              </a:rPr>
              <a:t>, Pavese dedica gran parte del suo impegno letterario all’attività di narratore o a quella di traduttore, che vede lo scrittore impegnato su opere quali il Ritratto dell’artista da giovane di James Joyce, Moby Dick di Herman Melville e, più avanti, Uomini e topi di John Steinbeck. A ciò s’aggiunge il lavoro redazionale presso la casa editrice Einaudi, di cui Pavese diventa una delle anime principali.</a:t>
            </a:r>
            <a:endParaRPr lang="it-IT"/>
          </a:p>
        </p:txBody>
      </p:sp>
      <p:sp>
        <p:nvSpPr>
          <p:cNvPr id="4" name="Segnaposto contenuto 3">
            <a:extLst>
              <a:ext uri="{FF2B5EF4-FFF2-40B4-BE49-F238E27FC236}">
                <a16:creationId xmlns:a16="http://schemas.microsoft.com/office/drawing/2014/main" id="{5B0D6360-5F99-9C44-96B2-AC3B892B49D0}"/>
              </a:ext>
            </a:extLst>
          </p:cNvPr>
          <p:cNvSpPr>
            <a:spLocks noGrp="1"/>
          </p:cNvSpPr>
          <p:nvPr>
            <p:ph sz="half" idx="2"/>
          </p:nvPr>
        </p:nvSpPr>
        <p:spPr>
          <a:xfrm>
            <a:off x="838200" y="1690688"/>
            <a:ext cx="5181600" cy="4351338"/>
          </a:xfrm>
        </p:spPr>
        <p:txBody>
          <a:bodyPr>
            <a:normAutofit fontScale="70000" lnSpcReduction="20000"/>
          </a:bodyPr>
          <a:lstStyle/>
          <a:p>
            <a:pPr marL="0" indent="0">
              <a:buNone/>
            </a:pPr>
            <a:r>
              <a:rPr lang="it-IT" b="0" i="1">
                <a:solidFill>
                  <a:srgbClr val="656565"/>
                </a:solidFill>
                <a:effectLst/>
                <a:latin typeface="Roboto" panose="02000000000000000000" pitchFamily="2" charset="0"/>
              </a:rPr>
              <a:t>Verrà la morte e avrà i tuoi occhi-</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questa morte che ci accompagna</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dal mattino alla sera, insonne,</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sorda, come un vecchio rimorso</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o un vizio assurdo. I tuoi occhi</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saranno una vana parola</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un grido taciuto, un silenzio.</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Così li vedi ogni mattina</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quando su te sola ti pieghi</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nello specchio. O cara speranza,</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quel giorno sapremo anche noi</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che sei la vita e sei il nulla.</a:t>
            </a:r>
          </a:p>
          <a:p>
            <a:pPr marL="0" indent="0">
              <a:buNone/>
            </a:pPr>
            <a:r>
              <a:rPr lang="it-IT" b="0" i="1">
                <a:solidFill>
                  <a:srgbClr val="656565"/>
                </a:solidFill>
                <a:effectLst/>
                <a:latin typeface="Roboto" panose="02000000000000000000" pitchFamily="2" charset="0"/>
              </a:rPr>
              <a:t>Per tutti la morte ha uno sguardo.</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Verrà la morte e avrà i tuoi occhi.</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Sarà come smettere un vizio,</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come vedere nello specchio</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riemergere un viso morto,</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come ascoltare un labbro chiuso.</a:t>
            </a:r>
            <a:br>
              <a:rPr lang="it-IT" b="0" i="1">
                <a:solidFill>
                  <a:srgbClr val="656565"/>
                </a:solidFill>
                <a:effectLst/>
                <a:latin typeface="Roboto" panose="02000000000000000000" pitchFamily="2" charset="0"/>
              </a:rPr>
            </a:br>
            <a:r>
              <a:rPr lang="it-IT" b="0" i="1">
                <a:solidFill>
                  <a:srgbClr val="656565"/>
                </a:solidFill>
                <a:effectLst/>
                <a:latin typeface="Roboto" panose="02000000000000000000" pitchFamily="2" charset="0"/>
              </a:rPr>
              <a:t>Scenderemo nel gorgo muti.</a:t>
            </a:r>
          </a:p>
          <a:p>
            <a:pPr marL="0" indent="0">
              <a:buNone/>
            </a:pPr>
            <a:endParaRPr lang="it-IT"/>
          </a:p>
        </p:txBody>
      </p:sp>
    </p:spTree>
    <p:extLst>
      <p:ext uri="{BB962C8B-B14F-4D97-AF65-F5344CB8AC3E}">
        <p14:creationId xmlns:p14="http://schemas.microsoft.com/office/powerpoint/2010/main" val="103715889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4751147F-C36B-6E45-B900-396BFE353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olo 1">
            <a:extLst>
              <a:ext uri="{FF2B5EF4-FFF2-40B4-BE49-F238E27FC236}">
                <a16:creationId xmlns:a16="http://schemas.microsoft.com/office/drawing/2014/main" id="{EF8D64FA-9F92-BB41-9C68-0D3111BE8B5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6FB6361-444D-9343-9939-C68044EF828F}"/>
              </a:ext>
            </a:extLst>
          </p:cNvPr>
          <p:cNvSpPr>
            <a:spLocks noGrp="1"/>
          </p:cNvSpPr>
          <p:nvPr>
            <p:ph sz="half" idx="1"/>
          </p:nvPr>
        </p:nvSpPr>
        <p:spPr>
          <a:xfrm>
            <a:off x="838199" y="1027906"/>
            <a:ext cx="5181600" cy="4351338"/>
          </a:xfrm>
        </p:spPr>
        <p:txBody>
          <a:bodyPr>
            <a:normAutofit fontScale="77500" lnSpcReduction="20000"/>
          </a:bodyPr>
          <a:lstStyle/>
          <a:p>
            <a:pPr marL="0" indent="0">
              <a:buNone/>
            </a:pPr>
            <a:r>
              <a:rPr lang="it-IT" b="0" i="0">
                <a:effectLst/>
                <a:latin typeface="Times New Roman" panose="02020603050405020304" pitchFamily="18" charset="0"/>
              </a:rPr>
              <a:t>Verrà la morte e avrà i tuoi occhi,  riporta la data del 22 marzo </a:t>
            </a:r>
            <a:r>
              <a:rPr lang="it-IT" b="0" i="0">
                <a:effectLst/>
                <a:latin typeface="Times New Roman" panose="02020603050405020304" pitchFamily="18" charset="0"/>
                <a:hlinkClick r:id="rId3">
                  <a:extLst>
                    <a:ext uri="{A12FA001-AC4F-418D-AE19-62706E023703}">
                      <ahyp:hlinkClr xmlns:ahyp="http://schemas.microsoft.com/office/drawing/2018/hyperlinkcolor" val="tx"/>
                    </a:ext>
                  </a:extLst>
                </a:hlinkClick>
              </a:rPr>
              <a:t>1950</a:t>
            </a:r>
            <a:r>
              <a:rPr lang="it-IT" b="0" i="0">
                <a:effectLst/>
                <a:latin typeface="Times New Roman" panose="02020603050405020304" pitchFamily="18" charset="0"/>
              </a:rPr>
              <a:t>. il testo sviluppa una breve e impietosa riflessione del poeta sulla fine di un amore che chiude ogni speranza sul futuro, quasi prefigurando il suicidio dell’io poetico. La poesia mostra una chiara disposizione del tema: il primo verso, sancisce l’unione tra gli occhi dell’amata e la morte che il poeta immagina imminente; la morte stessa (vv. </a:t>
            </a:r>
            <a:r>
              <a:rPr lang="it-IT" b="0" i="0">
                <a:effectLst/>
                <a:latin typeface="Times New Roman" panose="02020603050405020304" pitchFamily="18" charset="0"/>
                <a:hlinkClick r:id="rId4">
                  <a:extLst>
                    <a:ext uri="{A12FA001-AC4F-418D-AE19-62706E023703}">
                      <ahyp:hlinkClr xmlns:ahyp="http://schemas.microsoft.com/office/drawing/2018/hyperlinkcolor" val="tx"/>
                    </a:ext>
                  </a:extLst>
                </a:hlinkClick>
              </a:rPr>
              <a:t>2-5</a:t>
            </a:r>
            <a:r>
              <a:rPr lang="it-IT" b="0" i="0">
                <a:effectLst/>
                <a:latin typeface="Times New Roman" panose="02020603050405020304" pitchFamily="18" charset="0"/>
              </a:rPr>
              <a:t>) appare del resto come la vera compagna  dello scrittore, “ dal mattino alla sera” (v. 2). Gli occhi (vv. </a:t>
            </a:r>
            <a:r>
              <a:rPr lang="it-IT" b="0" i="0">
                <a:effectLst/>
                <a:latin typeface="Times New Roman" panose="02020603050405020304" pitchFamily="18" charset="0"/>
                <a:hlinkClick r:id="rId5">
                  <a:extLst>
                    <a:ext uri="{A12FA001-AC4F-418D-AE19-62706E023703}">
                      <ahyp:hlinkClr xmlns:ahyp="http://schemas.microsoft.com/office/drawing/2018/hyperlinkcolor" val="tx"/>
                    </a:ext>
                  </a:extLst>
                </a:hlinkClick>
              </a:rPr>
              <a:t>5-10</a:t>
            </a:r>
            <a:r>
              <a:rPr lang="it-IT" b="0" i="0">
                <a:effectLst/>
                <a:latin typeface="Times New Roman" panose="02020603050405020304" pitchFamily="18" charset="0"/>
              </a:rPr>
              <a:t>), che costituiscono un classico topos della tradizione lirica (basti pensare a tutto lo Stilnovismo), diventano quindi un motivo di sofferenza:</a:t>
            </a:r>
            <a:br>
              <a:rPr lang="it-IT"/>
            </a:br>
            <a:r>
              <a:rPr lang="it-IT" b="0" i="0">
                <a:effectLst/>
                <a:latin typeface="Times New Roman" panose="02020603050405020304" pitchFamily="18" charset="0"/>
              </a:rPr>
              <a:t>[...] una vana parola,</a:t>
            </a:r>
            <a:br>
              <a:rPr lang="it-IT"/>
            </a:br>
            <a:r>
              <a:rPr lang="it-IT" b="0" i="0">
                <a:effectLst/>
                <a:latin typeface="Times New Roman" panose="02020603050405020304" pitchFamily="18" charset="0"/>
              </a:rPr>
              <a:t>un grido taciuto, un silenzio.</a:t>
            </a:r>
            <a:endParaRPr lang="it-IT"/>
          </a:p>
        </p:txBody>
      </p:sp>
      <p:sp>
        <p:nvSpPr>
          <p:cNvPr id="4" name="Segnaposto contenuto 3">
            <a:extLst>
              <a:ext uri="{FF2B5EF4-FFF2-40B4-BE49-F238E27FC236}">
                <a16:creationId xmlns:a16="http://schemas.microsoft.com/office/drawing/2014/main" id="{6DD68C94-DFAB-E74B-AA9C-727DC9BDEB61}"/>
              </a:ext>
            </a:extLst>
          </p:cNvPr>
          <p:cNvSpPr>
            <a:spLocks noGrp="1"/>
          </p:cNvSpPr>
          <p:nvPr>
            <p:ph sz="half" idx="2"/>
          </p:nvPr>
        </p:nvSpPr>
        <p:spPr>
          <a:xfrm>
            <a:off x="6515100" y="1027906"/>
            <a:ext cx="5181600" cy="4351338"/>
          </a:xfrm>
        </p:spPr>
        <p:txBody>
          <a:bodyPr>
            <a:normAutofit fontScale="77500" lnSpcReduction="20000"/>
          </a:bodyPr>
          <a:lstStyle/>
          <a:p>
            <a:pPr marL="0" indent="0">
              <a:buNone/>
            </a:pPr>
            <a:r>
              <a:rPr lang="it-IT" b="0" i="0">
                <a:solidFill>
                  <a:srgbClr val="000000"/>
                </a:solidFill>
                <a:effectLst/>
                <a:latin typeface="Times New Roman" panose="02020603050405020304" pitchFamily="18" charset="0"/>
              </a:rPr>
              <a:t>Chiude quindi la prima strofa  un’altra considerazione senza scampo: il crollo della “cara speranza” nel momento fatidico della morte.</a:t>
            </a:r>
            <a:br>
              <a:rPr lang="it-IT"/>
            </a:br>
            <a:r>
              <a:rPr lang="it-IT" b="0" i="0">
                <a:solidFill>
                  <a:srgbClr val="000000"/>
                </a:solidFill>
                <a:effectLst/>
                <a:latin typeface="Times New Roman" panose="02020603050405020304" pitchFamily="18" charset="0"/>
              </a:rPr>
              <a:t>La seconda parte di Verrà la morte e avrà i tuoi occhi si apre come la prima, con una considerazione gnomica (v. 13: “Per tutti la morte ha uno sguardo”), che focalizza l’associazione morte-occhi, ribadita dal v. 14, identico al primo. Seguono quindi immagini di incomunicabilità e silenzio (“un viso morto”, v. 17; “un labbro chiuso”, v. 19), che sono un simbolo trasparente dell’assenza di fiducia nel futuro dopo l’abbandono dell’amata. L’ultimo verso suona quindi come il preannuncio di una morte silenziosa, di uno silenzioso sprofondamento nel “gorgo” dell’oblio. </a:t>
            </a:r>
            <a:endParaRPr lang="it-IT"/>
          </a:p>
        </p:txBody>
      </p:sp>
    </p:spTree>
    <p:extLst>
      <p:ext uri="{BB962C8B-B14F-4D97-AF65-F5344CB8AC3E}">
        <p14:creationId xmlns:p14="http://schemas.microsoft.com/office/powerpoint/2010/main" val="1016470607"/>
      </p:ext>
    </p:extLst>
  </p:cSld>
  <p:clrMapOvr>
    <a:masterClrMapping/>
  </p:clrMapOvr>
  <p:transition spd="slow">
    <p:cove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Presentazione standard di PowerPoint</vt:lpstr>
      <vt:lpstr>Il mestiere di vivere </vt:lpstr>
      <vt:lpstr>Presentazione standard di PowerPoint</vt:lpstr>
      <vt:lpstr>Presentazione standard di PowerPoint</vt:lpstr>
      <vt:lpstr>Presentazione standard di PowerPoint</vt:lpstr>
      <vt:lpstr>Presentazione standard di PowerPoint</vt:lpstr>
      <vt:lpstr>Lavorare stanca</vt:lpstr>
      <vt:lpstr>Verrà la morte e avrà  i tuoi occhi</vt:lpstr>
      <vt:lpstr>Presentazione standard di PowerPoint</vt:lpstr>
      <vt:lpstr>Paesi tuoi</vt:lpstr>
      <vt:lpstr>La luna e i falò </vt:lpstr>
      <vt:lpstr>Presentazione standard di PowerPoint</vt:lpstr>
      <vt:lpstr>Presentazione standard di PowerPoint</vt:lpstr>
      <vt:lpstr>Presentazione standard di PowerPoint</vt:lpstr>
      <vt:lpstr>Dialoghi con Leucò</vt:lpstr>
      <vt:lpstr>La casa in collina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 Ticca</dc:creator>
  <cp:lastModifiedBy>Aurora Maricosu</cp:lastModifiedBy>
  <cp:revision>10</cp:revision>
  <dcterms:created xsi:type="dcterms:W3CDTF">2022-05-19T19:36:46Z</dcterms:created>
  <dcterms:modified xsi:type="dcterms:W3CDTF">2022-06-03T11:01:40Z</dcterms:modified>
</cp:coreProperties>
</file>